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10"/>
  </p:normalViewPr>
  <p:slideViewPr>
    <p:cSldViewPr snapToGrid="0" snapToObjects="1">
      <p:cViewPr>
        <p:scale>
          <a:sx n="161" d="100"/>
          <a:sy n="161" d="100"/>
        </p:scale>
        <p:origin x="15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82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jpg"/><Relationship Id="rId7" Type="http://schemas.openxmlformats.org/officeDocument/2006/relationships/image" Target="../media/image27.jpg"/><Relationship Id="rId12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11" Type="http://schemas.openxmlformats.org/officeDocument/2006/relationships/image" Target="../media/image4.jpg"/><Relationship Id="rId5" Type="http://schemas.openxmlformats.org/officeDocument/2006/relationships/image" Target="../media/image10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33.jpeg"/><Relationship Id="rId3" Type="http://schemas.openxmlformats.org/officeDocument/2006/relationships/image" Target="../media/image2.jpg"/><Relationship Id="rId7" Type="http://schemas.openxmlformats.org/officeDocument/2006/relationships/image" Target="../media/image17.jp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31.jpeg"/><Relationship Id="rId5" Type="http://schemas.openxmlformats.org/officeDocument/2006/relationships/image" Target="../media/image15.jpg"/><Relationship Id="rId10" Type="http://schemas.openxmlformats.org/officeDocument/2006/relationships/image" Target="../media/image30.jpeg"/><Relationship Id="rId4" Type="http://schemas.openxmlformats.org/officeDocument/2006/relationships/image" Target="../media/image28.jp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8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11" Type="http://schemas.openxmlformats.org/officeDocument/2006/relationships/image" Target="../media/image18.jpeg"/><Relationship Id="rId5" Type="http://schemas.openxmlformats.org/officeDocument/2006/relationships/image" Target="../media/image31.jpeg"/><Relationship Id="rId15" Type="http://schemas.openxmlformats.org/officeDocument/2006/relationships/image" Target="../media/image40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Relationship Id="rId1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13" Type="http://schemas.openxmlformats.org/officeDocument/2006/relationships/image" Target="../media/image26.jpg"/><Relationship Id="rId3" Type="http://schemas.openxmlformats.org/officeDocument/2006/relationships/image" Target="../media/image19.png"/><Relationship Id="rId7" Type="http://schemas.openxmlformats.org/officeDocument/2006/relationships/image" Target="../media/image24.jpg"/><Relationship Id="rId12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43.jpg"/><Relationship Id="rId5" Type="http://schemas.openxmlformats.org/officeDocument/2006/relationships/image" Target="../media/image21.jpg"/><Relationship Id="rId10" Type="http://schemas.openxmlformats.org/officeDocument/2006/relationships/image" Target="../media/image22.jpg"/><Relationship Id="rId4" Type="http://schemas.openxmlformats.org/officeDocument/2006/relationships/image" Target="../media/image20.jpg"/><Relationship Id="rId9" Type="http://schemas.openxmlformats.org/officeDocument/2006/relationships/image" Target="../media/image14.jpg"/><Relationship Id="rId1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3D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6080760"/>
            <a:ext cx="10881360" cy="0"/>
          </a:xfrm>
          <a:prstGeom prst="line">
            <a:avLst/>
          </a:prstGeom>
          <a:noFill/>
          <a:ln w="19050">
            <a:solidFill>
              <a:srgbClr val="E67823">
                <a:alpha val="8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006840" y="0"/>
            <a:ext cx="3182112" cy="6858000"/>
          </a:xfrm>
          <a:prstGeom prst="rect">
            <a:avLst/>
          </a:prstGeom>
          <a:solidFill>
            <a:srgbClr val="0D2A27"/>
          </a:solidFill>
          <a:ln w="12700">
            <a:solidFill>
              <a:srgbClr val="0D2A27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887968" y="0"/>
            <a:ext cx="7315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94944" y="713232"/>
            <a:ext cx="7498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</a:rPr>
              <a:t>CREATIVE LINKAGE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713232" y="1335024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FFB268"/>
                </a:solidFill>
              </a:rPr>
              <a:t>Building the brands together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13232" y="2148840"/>
            <a:ext cx="694944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</a:rPr>
              <a:t>Professional Portfolio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</a:rPr>
              <a:t>Presentation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749808" y="3703320"/>
            <a:ext cx="6766560" cy="685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EAF4EA"/>
                </a:solidFill>
              </a:rPr>
              <a:t>360° brand activation, retail visibility, POSM, creative design, writing, research support and technical documentation — presented with proof discipline.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9308592" y="786384"/>
            <a:ext cx="233172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0160">
            <a:solidFill>
              <a:srgbClr val="D8CBB8"/>
            </a:solidFill>
            <a:prstDash val="solid"/>
          </a:ln>
        </p:spPr>
      </p:sp>
      <p:pic>
        <p:nvPicPr>
          <p:cNvPr id="10" name="Image 0" descr="/mnt/data/master_docx_unzip/word/media/image1.jpg"/>
          <p:cNvPicPr>
            <a:picLocks noChangeAspect="1"/>
          </p:cNvPicPr>
          <p:nvPr/>
        </p:nvPicPr>
        <p:blipFill>
          <a:blip r:embed="rId3"/>
          <a:srcRect l="3722" r="3722"/>
          <a:stretch/>
        </p:blipFill>
        <p:spPr>
          <a:xfrm>
            <a:off x="9345168" y="822960"/>
            <a:ext cx="2258568" cy="13716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9363456" y="2304288"/>
            <a:ext cx="22219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Activation / OOH proof</a:t>
            </a:r>
            <a:endParaRPr lang="en-US" sz="780" dirty="0"/>
          </a:p>
        </p:txBody>
      </p:sp>
      <p:sp>
        <p:nvSpPr>
          <p:cNvPr id="12" name="Shape 9"/>
          <p:cNvSpPr/>
          <p:nvPr/>
        </p:nvSpPr>
        <p:spPr>
          <a:xfrm>
            <a:off x="9308592" y="2633472"/>
            <a:ext cx="233172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0160">
            <a:solidFill>
              <a:srgbClr val="D8CBB8"/>
            </a:solidFill>
            <a:prstDash val="solid"/>
          </a:ln>
        </p:spPr>
      </p:sp>
      <p:pic>
        <p:nvPicPr>
          <p:cNvPr id="13" name="Image 1" descr="/mnt/data/master_docx_unzip/word/media/image2.jpg"/>
          <p:cNvPicPr>
            <a:picLocks noChangeAspect="1"/>
          </p:cNvPicPr>
          <p:nvPr/>
        </p:nvPicPr>
        <p:blipFill>
          <a:blip r:embed="rId4"/>
          <a:srcRect l="3688" r="3688"/>
          <a:stretch/>
        </p:blipFill>
        <p:spPr>
          <a:xfrm>
            <a:off x="9345168" y="2670048"/>
            <a:ext cx="2258568" cy="13716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9363456" y="4151376"/>
            <a:ext cx="22219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Brand identity proof</a:t>
            </a:r>
            <a:endParaRPr lang="en-US" sz="780" dirty="0"/>
          </a:p>
        </p:txBody>
      </p:sp>
      <p:sp>
        <p:nvSpPr>
          <p:cNvPr id="15" name="Shape 11"/>
          <p:cNvSpPr/>
          <p:nvPr/>
        </p:nvSpPr>
        <p:spPr>
          <a:xfrm>
            <a:off x="9308592" y="4480560"/>
            <a:ext cx="2331720" cy="1499616"/>
          </a:xfrm>
          <a:prstGeom prst="roundRect">
            <a:avLst>
              <a:gd name="adj" fmla="val 5488"/>
            </a:avLst>
          </a:prstGeom>
          <a:solidFill>
            <a:srgbClr val="FFFFFF"/>
          </a:solidFill>
          <a:ln w="10160">
            <a:solidFill>
              <a:srgbClr val="D8CBB8"/>
            </a:solidFill>
            <a:prstDash val="solid"/>
          </a:ln>
        </p:spPr>
      </p:sp>
      <p:pic>
        <p:nvPicPr>
          <p:cNvPr id="16" name="Image 2" descr="/mnt/data/master_docx_unzip/word/media/image13.jpg"/>
          <p:cNvPicPr>
            <a:picLocks noChangeAspect="1"/>
          </p:cNvPicPr>
          <p:nvPr/>
        </p:nvPicPr>
        <p:blipFill>
          <a:blip r:embed="rId5"/>
          <a:srcRect t="5342" b="5342"/>
          <a:stretch/>
        </p:blipFill>
        <p:spPr>
          <a:xfrm>
            <a:off x="9345168" y="4517136"/>
            <a:ext cx="2258568" cy="113385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363456" y="5760720"/>
            <a:ext cx="22219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Seasonal activation proof</a:t>
            </a:r>
            <a:endParaRPr lang="en-US" sz="780" dirty="0"/>
          </a:p>
        </p:txBody>
      </p:sp>
      <p:sp>
        <p:nvSpPr>
          <p:cNvPr id="18" name="Text 13"/>
          <p:cNvSpPr/>
          <p:nvPr/>
        </p:nvSpPr>
        <p:spPr>
          <a:xfrm>
            <a:off x="731520" y="5925312"/>
            <a:ext cx="749808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050" i="1" dirty="0">
                <a:solidFill>
                  <a:srgbClr val="F0E7D2"/>
                </a:solidFill>
              </a:rPr>
              <a:t>Prepared from uploaded source batches only. No unsupported achievement has been converted into a confirmed claim.</a:t>
            </a:r>
            <a:endParaRPr lang="en-US" sz="1050" dirty="0"/>
          </a:p>
        </p:txBody>
      </p:sp>
      <p:sp>
        <p:nvSpPr>
          <p:cNvPr id="19" name="Text 1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DDE8DE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20" name="Text 1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DDE8DE"/>
                </a:solidFill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CASE STUDY: GULF EXPO COLLATERAL SUITE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A polished example of event collateral, POSM and merchandise execution.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49808" y="1664208"/>
            <a:ext cx="2514600" cy="2258568"/>
          </a:xfrm>
          <a:prstGeom prst="roundRect">
            <a:avLst>
              <a:gd name="adj" fmla="val 3644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7" name="Image 0" descr="/mnt/data/master_docx_unzip/word/media/image8.jpg"/>
          <p:cNvPicPr>
            <a:picLocks noChangeAspect="1"/>
          </p:cNvPicPr>
          <p:nvPr/>
        </p:nvPicPr>
        <p:blipFill>
          <a:blip r:embed="rId3"/>
          <a:srcRect l="13750" r="13750"/>
          <a:stretch/>
        </p:blipFill>
        <p:spPr>
          <a:xfrm>
            <a:off x="786384" y="1700784"/>
            <a:ext cx="2441448" cy="18928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703320"/>
            <a:ext cx="2404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Key chains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3493008" y="1664208"/>
            <a:ext cx="2011680" cy="2258568"/>
          </a:xfrm>
          <a:prstGeom prst="roundRect">
            <a:avLst>
              <a:gd name="adj" fmla="val 4091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0" name="Image 1" descr="/mnt/data/master_docx_unzip/word/media/image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7872" y="2121806"/>
            <a:ext cx="1901952" cy="106905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47872" y="3703320"/>
            <a:ext cx="1901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Beverage catalogue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5733288" y="1664208"/>
            <a:ext cx="2514600" cy="2258568"/>
          </a:xfrm>
          <a:prstGeom prst="roundRect">
            <a:avLst>
              <a:gd name="adj" fmla="val 3644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3" name="Image 2" descr="/mnt/data/master_docx_unzip/word/media/image5.jpg"/>
          <p:cNvPicPr>
            <a:picLocks noChangeAspect="1"/>
          </p:cNvPicPr>
          <p:nvPr/>
        </p:nvPicPr>
        <p:blipFill>
          <a:blip r:embed="rId5"/>
          <a:srcRect l="13750" r="13750"/>
          <a:stretch/>
        </p:blipFill>
        <p:spPr>
          <a:xfrm>
            <a:off x="5769864" y="1700784"/>
            <a:ext cx="2441448" cy="18928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788152" y="3703320"/>
            <a:ext cx="2404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Gift baskets</a:t>
            </a:r>
            <a:endParaRPr lang="en-US" sz="780" dirty="0"/>
          </a:p>
        </p:txBody>
      </p:sp>
      <p:sp>
        <p:nvSpPr>
          <p:cNvPr id="15" name="Shape 10"/>
          <p:cNvSpPr/>
          <p:nvPr/>
        </p:nvSpPr>
        <p:spPr>
          <a:xfrm>
            <a:off x="8476488" y="1664208"/>
            <a:ext cx="2514600" cy="2258568"/>
          </a:xfrm>
          <a:prstGeom prst="roundRect">
            <a:avLst>
              <a:gd name="adj" fmla="val 3644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6" name="Image 3" descr="/mnt/data/master_docx_unzip/word/media/image6.jpg"/>
          <p:cNvPicPr>
            <a:picLocks noChangeAspect="1"/>
          </p:cNvPicPr>
          <p:nvPr/>
        </p:nvPicPr>
        <p:blipFill>
          <a:blip r:embed="rId6"/>
          <a:srcRect l="13750" r="13750"/>
          <a:stretch/>
        </p:blipFill>
        <p:spPr>
          <a:xfrm>
            <a:off x="8513064" y="1700784"/>
            <a:ext cx="2441448" cy="189280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531352" y="3703320"/>
            <a:ext cx="2404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Sponsorship boards</a:t>
            </a:r>
            <a:endParaRPr lang="en-US" sz="78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4334256"/>
          <a:ext cx="9646920" cy="1508760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8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7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Field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Details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Service category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Expo collateral and POSM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Work completed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Key chains, playing cards, table coasters, tote/catalogue bag and beverage catalogue.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Proof available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Proof slides for collateral designs and execution.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Portfolio positioning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Strong for event and exhibition pitches.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 12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20" name="Text 13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CASE STUDY: PACKAGING, LABEL AND COMPLIANCE WORKFLOW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Operational expertise beyond design: barcodes, label iterations and regulatory placement.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49808" y="1682496"/>
            <a:ext cx="3886200" cy="2532888"/>
          </a:xfrm>
          <a:prstGeom prst="roundRect">
            <a:avLst>
              <a:gd name="adj" fmla="val 3249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7" name="Image 0" descr="/mnt/data/master_docx_unzip/word/media/image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1750437"/>
            <a:ext cx="3776472" cy="212268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995928"/>
            <a:ext cx="3776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GS1 barcode process screenshot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4937760" y="1682496"/>
            <a:ext cx="2103120" cy="2532888"/>
          </a:xfrm>
          <a:prstGeom prst="roundRect">
            <a:avLst>
              <a:gd name="adj" fmla="val 3913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0" name="Image 1" descr="/mnt/data/master_docx_unzip/word/media/image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624" y="2251555"/>
            <a:ext cx="1993392" cy="112044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992624" y="3995928"/>
            <a:ext cx="19933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Sindh Mela packaging design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7333488" y="1682496"/>
            <a:ext cx="2743200" cy="2532888"/>
          </a:xfrm>
          <a:prstGeom prst="roundRect">
            <a:avLst>
              <a:gd name="adj" fmla="val 3249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3" name="Image 2" descr="/mnt/data/master_docx_unzip/word/media/image3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8352" y="2546787"/>
            <a:ext cx="2633472" cy="52998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388352" y="3995928"/>
            <a:ext cx="2633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Nestlé cocoa plan support chart</a:t>
            </a:r>
            <a:endParaRPr lang="en-US" sz="78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4315968"/>
          <a:ext cx="9646920" cy="1600200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8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Field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Details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Service category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Packaging and regulatory/process support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Work completed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GS1 barcodes, label iterations, ingredients/facts verification, PSQCA/PFA placement process.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Proof available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Proof screenshots and slide evidence.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Portfolio positioning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Use as operational expertise; avoid showing sensitive product details.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 10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17" name="Text 11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CASE STUDY: IDENTITY SYSTEMS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Brand identity work should be shown as a system, not only as a logo.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86384" y="1609344"/>
            <a:ext cx="3063240" cy="2414016"/>
          </a:xfrm>
          <a:prstGeom prst="roundRect">
            <a:avLst>
              <a:gd name="adj" fmla="val 3409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7" name="Image 0" descr="/mnt/data/master_docx_unzip/word/media/image2.jpg"/>
          <p:cNvPicPr>
            <a:picLocks noChangeAspect="1"/>
          </p:cNvPicPr>
          <p:nvPr/>
        </p:nvPicPr>
        <p:blipFill>
          <a:blip r:embed="rId3"/>
          <a:srcRect l="8943" r="8943"/>
          <a:stretch/>
        </p:blipFill>
        <p:spPr>
          <a:xfrm>
            <a:off x="822960" y="1645920"/>
            <a:ext cx="2990088" cy="204825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03904"/>
            <a:ext cx="29535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Pakeans identity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4096512" y="1609344"/>
            <a:ext cx="3063240" cy="2414016"/>
          </a:xfrm>
          <a:prstGeom prst="roundRect">
            <a:avLst>
              <a:gd name="adj" fmla="val 3409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0" name="Image 1" descr="/mnt/data/master_docx_unzip/word/media/image15.jpg"/>
          <p:cNvPicPr>
            <a:picLocks noChangeAspect="1"/>
          </p:cNvPicPr>
          <p:nvPr/>
        </p:nvPicPr>
        <p:blipFill>
          <a:blip r:embed="rId4"/>
          <a:srcRect l="8943" r="8943"/>
          <a:stretch/>
        </p:blipFill>
        <p:spPr>
          <a:xfrm>
            <a:off x="4133088" y="1645920"/>
            <a:ext cx="2990088" cy="20482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151376" y="3803904"/>
            <a:ext cx="29535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Khooji identity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7406640" y="1609344"/>
            <a:ext cx="3063240" cy="2414016"/>
          </a:xfrm>
          <a:prstGeom prst="roundRect">
            <a:avLst>
              <a:gd name="adj" fmla="val 3409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3" name="Image 2" descr="/mnt/data/master_docx_unzip/word/media/image18.jpg"/>
          <p:cNvPicPr>
            <a:picLocks noChangeAspect="1"/>
          </p:cNvPicPr>
          <p:nvPr/>
        </p:nvPicPr>
        <p:blipFill>
          <a:blip r:embed="rId5"/>
          <a:srcRect l="8943" r="8943"/>
          <a:stretch/>
        </p:blipFill>
        <p:spPr>
          <a:xfrm>
            <a:off x="7443216" y="1645920"/>
            <a:ext cx="2990088" cy="20482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461504" y="3803904"/>
            <a:ext cx="29535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Poster design sample</a:t>
            </a:r>
            <a:endParaRPr lang="en-US" sz="78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4334256"/>
          <a:ext cx="9646920" cy="1517905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8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Field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Details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Service category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Graphic design and visual identity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Work completed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Logos, palettes, typography, mockups, stationery and packaging-style mockups.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Proof available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Design portfolio PDF pages.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Portfolio positioning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Strong design portfolio section; clarify designer attribution where needed.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 10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17" name="Text 11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SOCIAL MEDIA AND DIGITAL DESIGN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Show campaign-ready visuals for service, restaurant and technology brands.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49808" y="1609344"/>
            <a:ext cx="2926080" cy="2350008"/>
          </a:xfrm>
          <a:prstGeom prst="roundRect">
            <a:avLst>
              <a:gd name="adj" fmla="val 3502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7" name="Image 0" descr="/mnt/data/master_docx_unzip/word/media/image16.jpg"/>
          <p:cNvPicPr>
            <a:picLocks noChangeAspect="1"/>
          </p:cNvPicPr>
          <p:nvPr/>
        </p:nvPicPr>
        <p:blipFill>
          <a:blip r:embed="rId3"/>
          <a:srcRect l="9562" r="9562"/>
          <a:stretch/>
        </p:blipFill>
        <p:spPr>
          <a:xfrm>
            <a:off x="786384" y="1645920"/>
            <a:ext cx="2852928" cy="19842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739896"/>
            <a:ext cx="2816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Pelican Tech social media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3904488" y="1609344"/>
            <a:ext cx="2926080" cy="2350008"/>
          </a:xfrm>
          <a:prstGeom prst="roundRect">
            <a:avLst>
              <a:gd name="adj" fmla="val 3502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0" name="Image 1" descr="/mnt/data/master_docx_unzip/word/media/image17.jpg"/>
          <p:cNvPicPr>
            <a:picLocks noChangeAspect="1"/>
          </p:cNvPicPr>
          <p:nvPr/>
        </p:nvPicPr>
        <p:blipFill>
          <a:blip r:embed="rId4"/>
          <a:srcRect l="9562" r="9562"/>
          <a:stretch/>
        </p:blipFill>
        <p:spPr>
          <a:xfrm>
            <a:off x="3941064" y="1645920"/>
            <a:ext cx="2852928" cy="19842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959352" y="3739896"/>
            <a:ext cx="2816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Spice of Life social media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7059168" y="1609344"/>
            <a:ext cx="2926080" cy="2350008"/>
          </a:xfrm>
          <a:prstGeom prst="roundRect">
            <a:avLst>
              <a:gd name="adj" fmla="val 3502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3" name="Image 2" descr="/mnt/data/master_docx_unzip/word/media/image27.jpeg"/>
          <p:cNvPicPr>
            <a:picLocks noChangeAspect="1"/>
          </p:cNvPicPr>
          <p:nvPr/>
        </p:nvPicPr>
        <p:blipFill>
          <a:blip r:embed="rId5"/>
          <a:srcRect l="2104" r="2104"/>
          <a:stretch/>
        </p:blipFill>
        <p:spPr>
          <a:xfrm>
            <a:off x="7095744" y="1645920"/>
            <a:ext cx="2852928" cy="19842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114032" y="3739896"/>
            <a:ext cx="2816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Campaign creative set</a:t>
            </a:r>
            <a:endParaRPr lang="en-US" sz="780" dirty="0"/>
          </a:p>
        </p:txBody>
      </p:sp>
      <p:sp>
        <p:nvSpPr>
          <p:cNvPr id="15" name="Text 10"/>
          <p:cNvSpPr/>
          <p:nvPr/>
        </p:nvSpPr>
        <p:spPr>
          <a:xfrm>
            <a:off x="822960" y="4251960"/>
            <a:ext cx="932688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520" b="1" dirty="0">
                <a:solidFill>
                  <a:srgbClr val="073D37"/>
                </a:solidFill>
              </a:rPr>
              <a:t>Best use: present as design/content direction samples. Add analytics only if platform performance evidence is later provided.</a:t>
            </a:r>
            <a:endParaRPr lang="en-US" sz="1520" dirty="0"/>
          </a:p>
        </p:txBody>
      </p:sp>
      <p:sp>
        <p:nvSpPr>
          <p:cNvPr id="16" name="Text 11"/>
          <p:cNvSpPr/>
          <p:nvPr/>
        </p:nvSpPr>
        <p:spPr>
          <a:xfrm>
            <a:off x="914400" y="4846320"/>
            <a:ext cx="9144000" cy="822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260" dirty="0">
                <a:solidFill>
                  <a:srgbClr val="1F2A2A"/>
                </a:solidFill>
              </a:rPr>
              <a:t>Static post systems</a:t>
            </a:r>
            <a:endParaRPr lang="en-US" sz="1260" dirty="0"/>
          </a:p>
          <a:p>
            <a:r>
              <a:rPr lang="en-US" sz="1260" dirty="0">
                <a:solidFill>
                  <a:srgbClr val="1F2A2A"/>
                </a:solidFill>
              </a:rPr>
              <a:t>Lead-generation creatives</a:t>
            </a:r>
            <a:endParaRPr lang="en-US" sz="1260" dirty="0"/>
          </a:p>
          <a:p>
            <a:r>
              <a:rPr lang="en-US" sz="1260" dirty="0">
                <a:solidFill>
                  <a:srgbClr val="1F2A2A"/>
                </a:solidFill>
              </a:rPr>
              <a:t>Restaurant and food promotion</a:t>
            </a:r>
            <a:endParaRPr lang="en-US" sz="1260" dirty="0"/>
          </a:p>
          <a:p>
            <a:r>
              <a:rPr lang="en-US" sz="1260" dirty="0">
                <a:solidFill>
                  <a:srgbClr val="1F2A2A"/>
                </a:solidFill>
              </a:rPr>
              <a:t>Customer support/service visuals</a:t>
            </a:r>
            <a:endParaRPr lang="en-US" sz="1260" dirty="0"/>
          </a:p>
          <a:p>
            <a:r>
              <a:rPr lang="en-US" sz="1260" dirty="0">
                <a:solidFill>
                  <a:srgbClr val="1F2A2A"/>
                </a:solidFill>
              </a:rPr>
              <a:t>Campaign-ready visual direction</a:t>
            </a:r>
            <a:endParaRPr lang="en-US" sz="1260" dirty="0"/>
          </a:p>
        </p:txBody>
      </p:sp>
      <p:sp>
        <p:nvSpPr>
          <p:cNvPr id="17" name="Text 12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18" name="Text 13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CASE STUDY: RESEARCH AND DATA ANALYSIS SUPPORT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A confidential research-support case with data preparation and analytical outputs.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13232" y="1664208"/>
            <a:ext cx="2514600" cy="2167128"/>
          </a:xfrm>
          <a:prstGeom prst="roundRect">
            <a:avLst>
              <a:gd name="adj" fmla="val 3797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7" name="Image 0" descr="/mnt/data/master_docx_unzip/word/media/image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302" y="1719072"/>
            <a:ext cx="1472460" cy="17830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68096" y="3611880"/>
            <a:ext cx="2404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Business / market table evidence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3456432" y="1664208"/>
            <a:ext cx="2514600" cy="2167128"/>
          </a:xfrm>
          <a:prstGeom prst="roundRect">
            <a:avLst>
              <a:gd name="adj" fmla="val 3797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0" name="Image 1" descr="/mnt/data/master_docx_unzip/word/media/image3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296" y="2148256"/>
            <a:ext cx="2404872" cy="9247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11296" y="3611880"/>
            <a:ext cx="2404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Exchange-rate chart evidence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6199632" y="1664208"/>
            <a:ext cx="2514600" cy="2167128"/>
          </a:xfrm>
          <a:prstGeom prst="roundRect">
            <a:avLst>
              <a:gd name="adj" fmla="val 3797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3" name="Image 2" descr="/mnt/data/master_docx_unzip/word/media/image3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96" y="2115226"/>
            <a:ext cx="2404872" cy="99077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254496" y="3611880"/>
            <a:ext cx="24048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Financial transaction table</a:t>
            </a:r>
            <a:endParaRPr lang="en-US" sz="780" dirty="0"/>
          </a:p>
        </p:txBody>
      </p:sp>
      <p:sp>
        <p:nvSpPr>
          <p:cNvPr id="15" name="Shape 10"/>
          <p:cNvSpPr/>
          <p:nvPr/>
        </p:nvSpPr>
        <p:spPr>
          <a:xfrm>
            <a:off x="8942832" y="1664208"/>
            <a:ext cx="2286000" cy="2167128"/>
          </a:xfrm>
          <a:prstGeom prst="roundRect">
            <a:avLst>
              <a:gd name="adj" fmla="val 3797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6" name="Image 3" descr="/mnt/data/master_docx_unzip/word/media/image4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7696" y="1815361"/>
            <a:ext cx="2176272" cy="159050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997696" y="3611880"/>
            <a:ext cx="21762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Sales trend chart</a:t>
            </a:r>
            <a:endParaRPr lang="en-US" sz="78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4315968"/>
          <a:ext cx="9646920" cy="1517905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8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Field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Details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Service category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Research / thesis support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Work completed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Questionnaire, coded CSV, SPSS SAV file, SmartPLS model and presentation.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Proof available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Files available in Australia work batch.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Portfolio positioning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Use as confidential research-support case after anonymization.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 12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20" name="Text 13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CASE STUDY: TECHNICAL REPORT AND DATA ARTEFACT SUPPORT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The technical portfolio should focus on summaries, outputs and documentation, not raw code dumps.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49808" y="1682496"/>
            <a:ext cx="2286000" cy="2167128"/>
          </a:xfrm>
          <a:prstGeom prst="roundRect">
            <a:avLst>
              <a:gd name="adj" fmla="val 3797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7" name="Image 0" descr="/mnt/data/master_docx_unzip/word/media/image36.png"/>
          <p:cNvPicPr>
            <a:picLocks noChangeAspect="1"/>
          </p:cNvPicPr>
          <p:nvPr/>
        </p:nvPicPr>
        <p:blipFill>
          <a:blip r:embed="rId3"/>
          <a:srcRect t="12791" b="12791"/>
          <a:stretch/>
        </p:blipFill>
        <p:spPr>
          <a:xfrm>
            <a:off x="786384" y="1719072"/>
            <a:ext cx="2212848" cy="18013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630168"/>
            <a:ext cx="21762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Cloud-management visual artefact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3273552" y="1682496"/>
            <a:ext cx="2103120" cy="2167128"/>
          </a:xfrm>
          <a:prstGeom prst="roundRect">
            <a:avLst>
              <a:gd name="adj" fmla="val 3913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0" name="Image 1" descr="/mnt/data/master_docx_unzip/word/media/image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2486" y="1737360"/>
            <a:ext cx="1505251" cy="17830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328416" y="3630168"/>
            <a:ext cx="19933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Report cover / template proof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5614416" y="1682496"/>
            <a:ext cx="2103120" cy="2167128"/>
          </a:xfrm>
          <a:prstGeom prst="roundRect">
            <a:avLst>
              <a:gd name="adj" fmla="val 3913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3" name="Image 2" descr="/mnt/data/master_docx_unzip/word/media/image4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0" y="1999336"/>
            <a:ext cx="1993392" cy="125912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669280" y="3630168"/>
            <a:ext cx="19933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Construction module visual</a:t>
            </a:r>
            <a:endParaRPr lang="en-US" sz="780" dirty="0"/>
          </a:p>
        </p:txBody>
      </p:sp>
      <p:sp>
        <p:nvSpPr>
          <p:cNvPr id="15" name="Shape 10"/>
          <p:cNvSpPr/>
          <p:nvPr/>
        </p:nvSpPr>
        <p:spPr>
          <a:xfrm>
            <a:off x="7955280" y="1682496"/>
            <a:ext cx="2103120" cy="2167128"/>
          </a:xfrm>
          <a:prstGeom prst="roundRect">
            <a:avLst>
              <a:gd name="adj" fmla="val 3913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6" name="Image 3" descr="/mnt/data/master_docx_unzip/word/media/image4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0144" y="2019738"/>
            <a:ext cx="1993392" cy="121832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010144" y="3630168"/>
            <a:ext cx="19933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Section drawing</a:t>
            </a:r>
            <a:endParaRPr lang="en-US" sz="78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4315968"/>
          <a:ext cx="9646920" cy="1517905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8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Field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Details</a:t>
                      </a:r>
                      <a:endParaRPr lang="en-US" sz="8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Service category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Technical report and data science artefact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Work completed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Python/IPYNB code, user guide, technical summary and output figures.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Proof available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Files available in final evidence batch.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58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Portfolio positioning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20" dirty="0">
                          <a:solidFill>
                            <a:srgbClr val="1F2A2A"/>
                          </a:solidFill>
                        </a:rPr>
                        <a:t>Strong technical writing/data artefact sample after anonymization.</a:t>
                      </a:r>
                      <a:endParaRPr lang="en-US" sz="82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 12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20" name="Text 13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VISUAL PROOF GALLERY: ACTIVATION, EVENTS AND POSM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Selected proof-backed examples suitable as the main visual backbone, subject to approval.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76656" y="144475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7" name="Image 0" descr="/mnt/data/master_docx_unzip/word/media/image1.jpg"/>
          <p:cNvPicPr>
            <a:picLocks noChangeAspect="1"/>
          </p:cNvPicPr>
          <p:nvPr/>
        </p:nvPicPr>
        <p:blipFill>
          <a:blip r:embed="rId3"/>
          <a:srcRect l="461" r="461"/>
          <a:stretch/>
        </p:blipFill>
        <p:spPr>
          <a:xfrm>
            <a:off x="713232" y="1481328"/>
            <a:ext cx="1901952" cy="107899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267004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Zeera buses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2761488" y="144475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0" name="Image 1" descr="/mnt/data/master_docx_unzip/word/media/image4.jpg"/>
          <p:cNvPicPr>
            <a:picLocks noChangeAspect="1"/>
          </p:cNvPicPr>
          <p:nvPr/>
        </p:nvPicPr>
        <p:blipFill>
          <a:blip r:embed="rId4"/>
          <a:srcRect l="461" r="461"/>
          <a:stretch/>
        </p:blipFill>
        <p:spPr>
          <a:xfrm>
            <a:off x="2798064" y="1481328"/>
            <a:ext cx="1901952" cy="107899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816352" y="267004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Pakistan Navy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4846320" y="144475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3" name="Image 2" descr="/mnt/data/master_docx_unzip/word/media/image5.jpg"/>
          <p:cNvPicPr>
            <a:picLocks noChangeAspect="1"/>
          </p:cNvPicPr>
          <p:nvPr/>
        </p:nvPicPr>
        <p:blipFill>
          <a:blip r:embed="rId5"/>
          <a:srcRect l="461" r="461"/>
          <a:stretch/>
        </p:blipFill>
        <p:spPr>
          <a:xfrm>
            <a:off x="4882896" y="1481328"/>
            <a:ext cx="1901952" cy="107899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901184" y="267004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Gift baskets</a:t>
            </a:r>
            <a:endParaRPr lang="en-US" sz="780" dirty="0"/>
          </a:p>
        </p:txBody>
      </p:sp>
      <p:sp>
        <p:nvSpPr>
          <p:cNvPr id="15" name="Shape 10"/>
          <p:cNvSpPr/>
          <p:nvPr/>
        </p:nvSpPr>
        <p:spPr>
          <a:xfrm>
            <a:off x="6931152" y="144475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6" name="Image 3" descr="/mnt/data/master_docx_unzip/word/media/image6.jpg"/>
          <p:cNvPicPr>
            <a:picLocks noChangeAspect="1"/>
          </p:cNvPicPr>
          <p:nvPr/>
        </p:nvPicPr>
        <p:blipFill>
          <a:blip r:embed="rId6"/>
          <a:srcRect l="461" r="461"/>
          <a:stretch/>
        </p:blipFill>
        <p:spPr>
          <a:xfrm>
            <a:off x="6967728" y="1481328"/>
            <a:ext cx="1901952" cy="107899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986016" y="267004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Sunwai sponsorship</a:t>
            </a:r>
            <a:endParaRPr lang="en-US" sz="780" dirty="0"/>
          </a:p>
        </p:txBody>
      </p:sp>
      <p:sp>
        <p:nvSpPr>
          <p:cNvPr id="18" name="Shape 12"/>
          <p:cNvSpPr/>
          <p:nvPr/>
        </p:nvSpPr>
        <p:spPr>
          <a:xfrm>
            <a:off x="9015984" y="144475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9" name="Image 4" descr="/mnt/data/master_docx_unzip/word/media/image7.jpg"/>
          <p:cNvPicPr>
            <a:picLocks noChangeAspect="1"/>
          </p:cNvPicPr>
          <p:nvPr/>
        </p:nvPicPr>
        <p:blipFill>
          <a:blip r:embed="rId7"/>
          <a:srcRect l="461" r="461"/>
          <a:stretch/>
        </p:blipFill>
        <p:spPr>
          <a:xfrm>
            <a:off x="9052560" y="1481328"/>
            <a:ext cx="1901952" cy="107899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9070848" y="267004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BNU Nothing Fest</a:t>
            </a:r>
            <a:endParaRPr lang="en-US" sz="780" dirty="0"/>
          </a:p>
        </p:txBody>
      </p:sp>
      <p:sp>
        <p:nvSpPr>
          <p:cNvPr id="21" name="Shape 14"/>
          <p:cNvSpPr/>
          <p:nvPr/>
        </p:nvSpPr>
        <p:spPr>
          <a:xfrm>
            <a:off x="676656" y="299923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2" name="Image 5" descr="/mnt/data/master_docx_unzip/word/media/image8.jpg"/>
          <p:cNvPicPr>
            <a:picLocks noChangeAspect="1"/>
          </p:cNvPicPr>
          <p:nvPr/>
        </p:nvPicPr>
        <p:blipFill>
          <a:blip r:embed="rId8"/>
          <a:srcRect l="461" r="461"/>
          <a:stretch/>
        </p:blipFill>
        <p:spPr>
          <a:xfrm>
            <a:off x="713232" y="3035808"/>
            <a:ext cx="1901952" cy="1078992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731520" y="422452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Gulf Expo key chains</a:t>
            </a:r>
            <a:endParaRPr lang="en-US" sz="780" dirty="0"/>
          </a:p>
        </p:txBody>
      </p:sp>
      <p:sp>
        <p:nvSpPr>
          <p:cNvPr id="24" name="Shape 16"/>
          <p:cNvSpPr/>
          <p:nvPr/>
        </p:nvSpPr>
        <p:spPr>
          <a:xfrm>
            <a:off x="2761488" y="299923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5" name="Image 6" descr="/mnt/data/master_docx_unzip/word/media/image9.jpg"/>
          <p:cNvPicPr>
            <a:picLocks noChangeAspect="1"/>
          </p:cNvPicPr>
          <p:nvPr/>
        </p:nvPicPr>
        <p:blipFill>
          <a:blip r:embed="rId9"/>
          <a:srcRect l="461" r="461"/>
          <a:stretch/>
        </p:blipFill>
        <p:spPr>
          <a:xfrm>
            <a:off x="2798064" y="3035808"/>
            <a:ext cx="1901952" cy="1078992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2816352" y="422452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Gulf catalogue</a:t>
            </a:r>
            <a:endParaRPr lang="en-US" sz="780" dirty="0"/>
          </a:p>
        </p:txBody>
      </p:sp>
      <p:sp>
        <p:nvSpPr>
          <p:cNvPr id="27" name="Shape 18"/>
          <p:cNvSpPr/>
          <p:nvPr/>
        </p:nvSpPr>
        <p:spPr>
          <a:xfrm>
            <a:off x="4846320" y="299923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8" name="Image 7" descr="/mnt/data/master_docx_unzip/word/media/image10.jpg"/>
          <p:cNvPicPr>
            <a:picLocks noChangeAspect="1"/>
          </p:cNvPicPr>
          <p:nvPr/>
        </p:nvPicPr>
        <p:blipFill>
          <a:blip r:embed="rId10"/>
          <a:srcRect l="461" r="461"/>
          <a:stretch/>
        </p:blipFill>
        <p:spPr>
          <a:xfrm>
            <a:off x="4882896" y="3035808"/>
            <a:ext cx="1901952" cy="1078992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4901184" y="422452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Sindh Mela design</a:t>
            </a:r>
            <a:endParaRPr lang="en-US" sz="780" dirty="0"/>
          </a:p>
        </p:txBody>
      </p:sp>
      <p:sp>
        <p:nvSpPr>
          <p:cNvPr id="30" name="Shape 20"/>
          <p:cNvSpPr/>
          <p:nvPr/>
        </p:nvSpPr>
        <p:spPr>
          <a:xfrm>
            <a:off x="6931152" y="299923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1" name="Image 8" descr="/mnt/data/master_docx_unzip/word/media/image11.jpg"/>
          <p:cNvPicPr>
            <a:picLocks noChangeAspect="1"/>
          </p:cNvPicPr>
          <p:nvPr/>
        </p:nvPicPr>
        <p:blipFill>
          <a:blip r:embed="rId11"/>
          <a:srcRect l="461" r="461"/>
          <a:stretch/>
        </p:blipFill>
        <p:spPr>
          <a:xfrm>
            <a:off x="6967728" y="3035808"/>
            <a:ext cx="1901952" cy="1078992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6986016" y="422452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Sindh Mela execution</a:t>
            </a:r>
            <a:endParaRPr lang="en-US" sz="780" dirty="0"/>
          </a:p>
        </p:txBody>
      </p:sp>
      <p:sp>
        <p:nvSpPr>
          <p:cNvPr id="33" name="Shape 22"/>
          <p:cNvSpPr/>
          <p:nvPr/>
        </p:nvSpPr>
        <p:spPr>
          <a:xfrm>
            <a:off x="9015984" y="2999232"/>
            <a:ext cx="1975104" cy="1444752"/>
          </a:xfrm>
          <a:prstGeom prst="roundRect">
            <a:avLst>
              <a:gd name="adj" fmla="val 5696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4" name="Image 9" descr="/mnt/data/master_docx_unzip/word/media/image13.jpg"/>
          <p:cNvPicPr>
            <a:picLocks noChangeAspect="1"/>
          </p:cNvPicPr>
          <p:nvPr/>
        </p:nvPicPr>
        <p:blipFill>
          <a:blip r:embed="rId12"/>
          <a:srcRect l="461" r="461"/>
          <a:stretch/>
        </p:blipFill>
        <p:spPr>
          <a:xfrm>
            <a:off x="9052560" y="3035808"/>
            <a:ext cx="1901952" cy="1078992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9070848" y="422452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Ramzan Bazar</a:t>
            </a:r>
            <a:endParaRPr lang="en-US" sz="780" dirty="0"/>
          </a:p>
        </p:txBody>
      </p:sp>
      <p:sp>
        <p:nvSpPr>
          <p:cNvPr id="36" name="Text 2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37" name="Text 2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VISUAL PROOF GALLERY: IDENTITY AND DIGITAL CONTENT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Design proof is strongest when grouped by system, channel and use-case.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40080" y="1389888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7" name="Image 0" descr="/mnt/data/master_docx_unzip/word/media/image2.jpg"/>
          <p:cNvPicPr>
            <a:picLocks noChangeAspect="1"/>
          </p:cNvPicPr>
          <p:nvPr/>
        </p:nvPicPr>
        <p:blipFill>
          <a:blip r:embed="rId3"/>
          <a:srcRect t="12992" b="12992"/>
          <a:stretch/>
        </p:blipFill>
        <p:spPr>
          <a:xfrm>
            <a:off x="676656" y="1426464"/>
            <a:ext cx="2350008" cy="9784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94944" y="2514600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Pakeans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3227832" y="1389888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0" name="Image 1" descr="/mnt/data/master_docx_unzip/word/media/image14.jpg"/>
          <p:cNvPicPr>
            <a:picLocks noChangeAspect="1"/>
          </p:cNvPicPr>
          <p:nvPr/>
        </p:nvPicPr>
        <p:blipFill>
          <a:blip r:embed="rId4"/>
          <a:srcRect t="12964" b="12964"/>
          <a:stretch/>
        </p:blipFill>
        <p:spPr>
          <a:xfrm>
            <a:off x="3264408" y="1426464"/>
            <a:ext cx="2350008" cy="97840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282696" y="2514600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HR core values wall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5815584" y="1389888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3" name="Image 2" descr="/mnt/data/master_docx_unzip/word/media/image15.jpg"/>
          <p:cNvPicPr>
            <a:picLocks noChangeAspect="1"/>
          </p:cNvPicPr>
          <p:nvPr/>
        </p:nvPicPr>
        <p:blipFill>
          <a:blip r:embed="rId5"/>
          <a:srcRect t="12992" b="12992"/>
          <a:stretch/>
        </p:blipFill>
        <p:spPr>
          <a:xfrm>
            <a:off x="5852160" y="1426464"/>
            <a:ext cx="2350008" cy="9784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70448" y="2514600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Khooji</a:t>
            </a:r>
            <a:endParaRPr lang="en-US" sz="780" dirty="0"/>
          </a:p>
        </p:txBody>
      </p:sp>
      <p:sp>
        <p:nvSpPr>
          <p:cNvPr id="15" name="Shape 10"/>
          <p:cNvSpPr/>
          <p:nvPr/>
        </p:nvSpPr>
        <p:spPr>
          <a:xfrm>
            <a:off x="8403336" y="1389888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6" name="Image 3" descr="/mnt/data/master_docx_unzip/word/media/image16.jpg"/>
          <p:cNvPicPr>
            <a:picLocks noChangeAspect="1"/>
          </p:cNvPicPr>
          <p:nvPr/>
        </p:nvPicPr>
        <p:blipFill>
          <a:blip r:embed="rId6"/>
          <a:srcRect t="12992" b="12992"/>
          <a:stretch/>
        </p:blipFill>
        <p:spPr>
          <a:xfrm>
            <a:off x="8439912" y="1426464"/>
            <a:ext cx="2350008" cy="97840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458200" y="2514600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Pelican Tech</a:t>
            </a:r>
            <a:endParaRPr lang="en-US" sz="780" dirty="0"/>
          </a:p>
        </p:txBody>
      </p:sp>
      <p:sp>
        <p:nvSpPr>
          <p:cNvPr id="18" name="Shape 12"/>
          <p:cNvSpPr/>
          <p:nvPr/>
        </p:nvSpPr>
        <p:spPr>
          <a:xfrm>
            <a:off x="640080" y="2798064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9" name="Image 4" descr="/mnt/data/master_docx_unzip/word/media/image17.jpg"/>
          <p:cNvPicPr>
            <a:picLocks noChangeAspect="1"/>
          </p:cNvPicPr>
          <p:nvPr/>
        </p:nvPicPr>
        <p:blipFill>
          <a:blip r:embed="rId7"/>
          <a:srcRect t="12992" b="12992"/>
          <a:stretch/>
        </p:blipFill>
        <p:spPr>
          <a:xfrm>
            <a:off x="676656" y="2834640"/>
            <a:ext cx="2350008" cy="978408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94944" y="3922776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Spice of Life</a:t>
            </a:r>
            <a:endParaRPr lang="en-US" sz="780" dirty="0"/>
          </a:p>
        </p:txBody>
      </p:sp>
      <p:sp>
        <p:nvSpPr>
          <p:cNvPr id="21" name="Shape 14"/>
          <p:cNvSpPr/>
          <p:nvPr/>
        </p:nvSpPr>
        <p:spPr>
          <a:xfrm>
            <a:off x="3227832" y="2798064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2" name="Image 5" descr="/mnt/data/master_docx_unzip/word/media/image18.jpg"/>
          <p:cNvPicPr>
            <a:picLocks noChangeAspect="1"/>
          </p:cNvPicPr>
          <p:nvPr/>
        </p:nvPicPr>
        <p:blipFill>
          <a:blip r:embed="rId8"/>
          <a:srcRect t="12992" b="12992"/>
          <a:stretch/>
        </p:blipFill>
        <p:spPr>
          <a:xfrm>
            <a:off x="3264408" y="2834640"/>
            <a:ext cx="2350008" cy="97840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3282696" y="3922776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Poster sample</a:t>
            </a:r>
            <a:endParaRPr lang="en-US" sz="780" dirty="0"/>
          </a:p>
        </p:txBody>
      </p:sp>
      <p:sp>
        <p:nvSpPr>
          <p:cNvPr id="24" name="Shape 16"/>
          <p:cNvSpPr/>
          <p:nvPr/>
        </p:nvSpPr>
        <p:spPr>
          <a:xfrm>
            <a:off x="5815584" y="2798064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5" name="Image 6" descr="/mnt/data/master_docx_unzip/word/media/image19.jpeg"/>
          <p:cNvPicPr>
            <a:picLocks noChangeAspect="1"/>
          </p:cNvPicPr>
          <p:nvPr/>
        </p:nvPicPr>
        <p:blipFill>
          <a:blip r:embed="rId9"/>
          <a:srcRect t="18755" b="18755"/>
          <a:stretch/>
        </p:blipFill>
        <p:spPr>
          <a:xfrm>
            <a:off x="5852160" y="2834640"/>
            <a:ext cx="2350008" cy="978408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5870448" y="3922776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Editorial design</a:t>
            </a:r>
            <a:endParaRPr lang="en-US" sz="780" dirty="0"/>
          </a:p>
        </p:txBody>
      </p:sp>
      <p:sp>
        <p:nvSpPr>
          <p:cNvPr id="27" name="Shape 18"/>
          <p:cNvSpPr/>
          <p:nvPr/>
        </p:nvSpPr>
        <p:spPr>
          <a:xfrm>
            <a:off x="8403336" y="2798064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8" name="Image 7" descr="/mnt/data/master_docx_unzip/word/media/image20.jpeg"/>
          <p:cNvPicPr>
            <a:picLocks noChangeAspect="1"/>
          </p:cNvPicPr>
          <p:nvPr/>
        </p:nvPicPr>
        <p:blipFill>
          <a:blip r:embed="rId10"/>
          <a:srcRect t="15395" b="15395"/>
          <a:stretch/>
        </p:blipFill>
        <p:spPr>
          <a:xfrm>
            <a:off x="8439912" y="2834640"/>
            <a:ext cx="2350008" cy="978408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8458200" y="3922776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Brochure spread</a:t>
            </a:r>
            <a:endParaRPr lang="en-US" sz="780" dirty="0"/>
          </a:p>
        </p:txBody>
      </p:sp>
      <p:sp>
        <p:nvSpPr>
          <p:cNvPr id="30" name="Shape 20"/>
          <p:cNvSpPr/>
          <p:nvPr/>
        </p:nvSpPr>
        <p:spPr>
          <a:xfrm>
            <a:off x="640080" y="4206240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1" name="Image 8" descr="/mnt/data/master_docx_unzip/word/media/image21.jpeg"/>
          <p:cNvPicPr>
            <a:picLocks noChangeAspect="1"/>
          </p:cNvPicPr>
          <p:nvPr/>
        </p:nvPicPr>
        <p:blipFill>
          <a:blip r:embed="rId11"/>
          <a:srcRect t="18755" b="18755"/>
          <a:stretch/>
        </p:blipFill>
        <p:spPr>
          <a:xfrm>
            <a:off x="676656" y="4242816"/>
            <a:ext cx="2350008" cy="978408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694944" y="5330952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Publication mockup</a:t>
            </a:r>
            <a:endParaRPr lang="en-US" sz="780" dirty="0"/>
          </a:p>
        </p:txBody>
      </p:sp>
      <p:sp>
        <p:nvSpPr>
          <p:cNvPr id="33" name="Shape 22"/>
          <p:cNvSpPr/>
          <p:nvPr/>
        </p:nvSpPr>
        <p:spPr>
          <a:xfrm>
            <a:off x="3227832" y="4206240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4" name="Image 9" descr="/mnt/data/master_docx_unzip/word/media/image22.jpeg"/>
          <p:cNvPicPr>
            <a:picLocks noChangeAspect="1"/>
          </p:cNvPicPr>
          <p:nvPr/>
        </p:nvPicPr>
        <p:blipFill>
          <a:blip r:embed="rId12"/>
          <a:srcRect t="22244" b="22244"/>
          <a:stretch/>
        </p:blipFill>
        <p:spPr>
          <a:xfrm>
            <a:off x="3264408" y="4242816"/>
            <a:ext cx="2350008" cy="978408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3282696" y="5330952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Mobile content</a:t>
            </a:r>
            <a:endParaRPr lang="en-US" sz="780" dirty="0"/>
          </a:p>
        </p:txBody>
      </p:sp>
      <p:sp>
        <p:nvSpPr>
          <p:cNvPr id="36" name="Shape 24"/>
          <p:cNvSpPr/>
          <p:nvPr/>
        </p:nvSpPr>
        <p:spPr>
          <a:xfrm>
            <a:off x="5815584" y="4206240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7" name="Image 10" descr="/mnt/data/master_docx_unzip/word/media/image23.jpeg"/>
          <p:cNvPicPr>
            <a:picLocks noChangeAspect="1"/>
          </p:cNvPicPr>
          <p:nvPr/>
        </p:nvPicPr>
        <p:blipFill>
          <a:blip r:embed="rId13"/>
          <a:srcRect t="22244" b="22244"/>
          <a:stretch/>
        </p:blipFill>
        <p:spPr>
          <a:xfrm>
            <a:off x="5852160" y="4242816"/>
            <a:ext cx="2350008" cy="978408"/>
          </a:xfrm>
          <a:prstGeom prst="rect">
            <a:avLst/>
          </a:prstGeom>
        </p:spPr>
      </p:pic>
      <p:sp>
        <p:nvSpPr>
          <p:cNvPr id="38" name="Text 25"/>
          <p:cNvSpPr/>
          <p:nvPr/>
        </p:nvSpPr>
        <p:spPr>
          <a:xfrm>
            <a:off x="5870448" y="5330952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Digital campaign</a:t>
            </a:r>
            <a:endParaRPr lang="en-US" sz="780" dirty="0"/>
          </a:p>
        </p:txBody>
      </p:sp>
      <p:sp>
        <p:nvSpPr>
          <p:cNvPr id="39" name="Shape 26"/>
          <p:cNvSpPr/>
          <p:nvPr/>
        </p:nvSpPr>
        <p:spPr>
          <a:xfrm>
            <a:off x="8403336" y="4206240"/>
            <a:ext cx="2423160" cy="1344168"/>
          </a:xfrm>
          <a:prstGeom prst="roundRect">
            <a:avLst>
              <a:gd name="adj" fmla="val 6122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40" name="Image 11" descr="/mnt/data/master_docx_unzip/word/media/image24.jpeg"/>
          <p:cNvPicPr>
            <a:picLocks noChangeAspect="1"/>
          </p:cNvPicPr>
          <p:nvPr/>
        </p:nvPicPr>
        <p:blipFill>
          <a:blip r:embed="rId14"/>
          <a:srcRect t="18755" b="18755"/>
          <a:stretch/>
        </p:blipFill>
        <p:spPr>
          <a:xfrm>
            <a:off x="8439912" y="4242816"/>
            <a:ext cx="2350008" cy="978408"/>
          </a:xfrm>
          <a:prstGeom prst="rect">
            <a:avLst/>
          </a:prstGeom>
        </p:spPr>
      </p:pic>
      <p:sp>
        <p:nvSpPr>
          <p:cNvPr id="41" name="Text 27"/>
          <p:cNvSpPr/>
          <p:nvPr/>
        </p:nvSpPr>
        <p:spPr>
          <a:xfrm>
            <a:off x="8458200" y="5330952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Cause campaign</a:t>
            </a:r>
            <a:endParaRPr lang="en-US" sz="780" dirty="0"/>
          </a:p>
        </p:txBody>
      </p:sp>
      <p:sp>
        <p:nvSpPr>
          <p:cNvPr id="42" name="Text 28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43" name="Text 29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ADDITIONAL PROOF IMAGES: DIGITAL AND PUBLICATION MOCKUPS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These 14 images should be manually reviewed before external use because context and ownership are not specified in filenames.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66928" y="1417320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7" name="Image 0" descr="/mnt/data/master_docx_unzip/word/media/image19.jpeg"/>
          <p:cNvPicPr>
            <a:picLocks noChangeAspect="1"/>
          </p:cNvPicPr>
          <p:nvPr/>
        </p:nvPicPr>
        <p:blipFill>
          <a:blip r:embed="rId3"/>
          <a:srcRect t="10131" b="10131"/>
          <a:stretch/>
        </p:blipFill>
        <p:spPr>
          <a:xfrm>
            <a:off x="603504" y="1453896"/>
            <a:ext cx="1463040" cy="7772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21792" y="2340864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Blue booklet A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2212848" y="1417320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0" name="Image 1" descr="/mnt/data/master_docx_unzip/word/media/image20.jpeg"/>
          <p:cNvPicPr>
            <a:picLocks noChangeAspect="1"/>
          </p:cNvPicPr>
          <p:nvPr/>
        </p:nvPicPr>
        <p:blipFill>
          <a:blip r:embed="rId4"/>
          <a:srcRect t="5844" b="5844"/>
          <a:stretch/>
        </p:blipFill>
        <p:spPr>
          <a:xfrm>
            <a:off x="2249424" y="1453896"/>
            <a:ext cx="1463040" cy="7772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267712" y="2340864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Blue booklet B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3858768" y="1417320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3" name="Image 2" descr="/mnt/data/master_docx_unzip/word/media/image21.jpeg"/>
          <p:cNvPicPr>
            <a:picLocks noChangeAspect="1"/>
          </p:cNvPicPr>
          <p:nvPr/>
        </p:nvPicPr>
        <p:blipFill>
          <a:blip r:embed="rId5"/>
          <a:srcRect t="10131" b="10131"/>
          <a:stretch/>
        </p:blipFill>
        <p:spPr>
          <a:xfrm>
            <a:off x="3895344" y="1453896"/>
            <a:ext cx="1463040" cy="7772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13632" y="2340864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Booklet set</a:t>
            </a:r>
            <a:endParaRPr lang="en-US" sz="780" dirty="0"/>
          </a:p>
        </p:txBody>
      </p:sp>
      <p:sp>
        <p:nvSpPr>
          <p:cNvPr id="15" name="Shape 10"/>
          <p:cNvSpPr/>
          <p:nvPr/>
        </p:nvSpPr>
        <p:spPr>
          <a:xfrm>
            <a:off x="5504688" y="1417320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6" name="Image 3" descr="/mnt/data/master_docx_unzip/word/media/image22.jpeg"/>
          <p:cNvPicPr>
            <a:picLocks noChangeAspect="1"/>
          </p:cNvPicPr>
          <p:nvPr/>
        </p:nvPicPr>
        <p:blipFill>
          <a:blip r:embed="rId6"/>
          <a:srcRect t="14583" b="14583"/>
          <a:stretch/>
        </p:blipFill>
        <p:spPr>
          <a:xfrm>
            <a:off x="5541264" y="1453896"/>
            <a:ext cx="1463040" cy="77724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559552" y="2340864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Mobile mockup</a:t>
            </a:r>
            <a:endParaRPr lang="en-US" sz="780" dirty="0"/>
          </a:p>
        </p:txBody>
      </p:sp>
      <p:sp>
        <p:nvSpPr>
          <p:cNvPr id="18" name="Shape 12"/>
          <p:cNvSpPr/>
          <p:nvPr/>
        </p:nvSpPr>
        <p:spPr>
          <a:xfrm>
            <a:off x="7150608" y="1417320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9" name="Image 4" descr="/mnt/data/master_docx_unzip/word/media/image23.jpeg"/>
          <p:cNvPicPr>
            <a:picLocks noChangeAspect="1"/>
          </p:cNvPicPr>
          <p:nvPr/>
        </p:nvPicPr>
        <p:blipFill>
          <a:blip r:embed="rId7"/>
          <a:srcRect t="14583" b="14583"/>
          <a:stretch/>
        </p:blipFill>
        <p:spPr>
          <a:xfrm>
            <a:off x="7187184" y="1453896"/>
            <a:ext cx="1463040" cy="77724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7205472" y="2340864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Mobile campaign</a:t>
            </a:r>
            <a:endParaRPr lang="en-US" sz="780" dirty="0"/>
          </a:p>
        </p:txBody>
      </p:sp>
      <p:sp>
        <p:nvSpPr>
          <p:cNvPr id="21" name="Shape 14"/>
          <p:cNvSpPr/>
          <p:nvPr/>
        </p:nvSpPr>
        <p:spPr>
          <a:xfrm>
            <a:off x="8796528" y="1417320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2" name="Image 5" descr="/mnt/data/master_docx_unzip/word/media/image24.jpeg"/>
          <p:cNvPicPr>
            <a:picLocks noChangeAspect="1"/>
          </p:cNvPicPr>
          <p:nvPr/>
        </p:nvPicPr>
        <p:blipFill>
          <a:blip r:embed="rId8"/>
          <a:srcRect t="10131" b="10131"/>
          <a:stretch/>
        </p:blipFill>
        <p:spPr>
          <a:xfrm>
            <a:off x="8833104" y="1453896"/>
            <a:ext cx="1463040" cy="77724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8851392" y="2340864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Multi-card post</a:t>
            </a:r>
            <a:endParaRPr lang="en-US" sz="780" dirty="0"/>
          </a:p>
        </p:txBody>
      </p:sp>
      <p:sp>
        <p:nvSpPr>
          <p:cNvPr id="24" name="Shape 16"/>
          <p:cNvSpPr/>
          <p:nvPr/>
        </p:nvSpPr>
        <p:spPr>
          <a:xfrm>
            <a:off x="10442448" y="1417320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5" name="Image 6" descr="/mnt/data/master_docx_unzip/word/media/image25.jpeg"/>
          <p:cNvPicPr>
            <a:picLocks noChangeAspect="1"/>
          </p:cNvPicPr>
          <p:nvPr/>
        </p:nvPicPr>
        <p:blipFill>
          <a:blip r:embed="rId9"/>
          <a:srcRect t="10131" b="10131"/>
          <a:stretch/>
        </p:blipFill>
        <p:spPr>
          <a:xfrm>
            <a:off x="10479024" y="1453896"/>
            <a:ext cx="1463040" cy="777240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10497312" y="2340864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News/editorial</a:t>
            </a:r>
            <a:endParaRPr lang="en-US" sz="780" dirty="0"/>
          </a:p>
        </p:txBody>
      </p:sp>
      <p:sp>
        <p:nvSpPr>
          <p:cNvPr id="27" name="Shape 18"/>
          <p:cNvSpPr/>
          <p:nvPr/>
        </p:nvSpPr>
        <p:spPr>
          <a:xfrm>
            <a:off x="566928" y="2633472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8" name="Image 7" descr="/mnt/data/master_docx_unzip/word/media/image26.jpeg"/>
          <p:cNvPicPr>
            <a:picLocks noChangeAspect="1"/>
          </p:cNvPicPr>
          <p:nvPr/>
        </p:nvPicPr>
        <p:blipFill>
          <a:blip r:embed="rId10"/>
          <a:srcRect t="14583" b="14583"/>
          <a:stretch/>
        </p:blipFill>
        <p:spPr>
          <a:xfrm>
            <a:off x="603504" y="2670048"/>
            <a:ext cx="1463040" cy="777240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621792" y="3557016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Phone + assets</a:t>
            </a:r>
            <a:endParaRPr lang="en-US" sz="780" dirty="0"/>
          </a:p>
        </p:txBody>
      </p:sp>
      <p:sp>
        <p:nvSpPr>
          <p:cNvPr id="30" name="Shape 20"/>
          <p:cNvSpPr/>
          <p:nvPr/>
        </p:nvSpPr>
        <p:spPr>
          <a:xfrm>
            <a:off x="2212848" y="2633472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1" name="Image 8" descr="/mnt/data/master_docx_unzip/word/media/image27.jpeg"/>
          <p:cNvPicPr>
            <a:picLocks noChangeAspect="1"/>
          </p:cNvPicPr>
          <p:nvPr/>
        </p:nvPicPr>
        <p:blipFill>
          <a:blip r:embed="rId11"/>
          <a:srcRect t="10131" b="10131"/>
          <a:stretch/>
        </p:blipFill>
        <p:spPr>
          <a:xfrm>
            <a:off x="2249424" y="2670048"/>
            <a:ext cx="1463040" cy="777240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2267712" y="3557016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Social campaign</a:t>
            </a:r>
            <a:endParaRPr lang="en-US" sz="780" dirty="0"/>
          </a:p>
        </p:txBody>
      </p:sp>
      <p:sp>
        <p:nvSpPr>
          <p:cNvPr id="33" name="Shape 22"/>
          <p:cNvSpPr/>
          <p:nvPr/>
        </p:nvSpPr>
        <p:spPr>
          <a:xfrm>
            <a:off x="3858768" y="2633472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4" name="Image 9" descr="/mnt/data/master_docx_unzip/word/media/image28.jpeg"/>
          <p:cNvPicPr>
            <a:picLocks noChangeAspect="1"/>
          </p:cNvPicPr>
          <p:nvPr/>
        </p:nvPicPr>
        <p:blipFill>
          <a:blip r:embed="rId12"/>
          <a:srcRect t="10131" b="10131"/>
          <a:stretch/>
        </p:blipFill>
        <p:spPr>
          <a:xfrm>
            <a:off x="3895344" y="2670048"/>
            <a:ext cx="1463040" cy="777240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3913632" y="3557016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Business booklet</a:t>
            </a:r>
            <a:endParaRPr lang="en-US" sz="780" dirty="0"/>
          </a:p>
        </p:txBody>
      </p:sp>
      <p:sp>
        <p:nvSpPr>
          <p:cNvPr id="36" name="Shape 24"/>
          <p:cNvSpPr/>
          <p:nvPr/>
        </p:nvSpPr>
        <p:spPr>
          <a:xfrm>
            <a:off x="5504688" y="2633472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7" name="Image 10" descr="/mnt/data/master_docx_unzip/word/media/image29.jpeg"/>
          <p:cNvPicPr>
            <a:picLocks noChangeAspect="1"/>
          </p:cNvPicPr>
          <p:nvPr/>
        </p:nvPicPr>
        <p:blipFill>
          <a:blip r:embed="rId13"/>
          <a:srcRect t="10131" b="10131"/>
          <a:stretch/>
        </p:blipFill>
        <p:spPr>
          <a:xfrm>
            <a:off x="5541264" y="2670048"/>
            <a:ext cx="1463040" cy="777240"/>
          </a:xfrm>
          <a:prstGeom prst="rect">
            <a:avLst/>
          </a:prstGeom>
        </p:spPr>
      </p:pic>
      <p:sp>
        <p:nvSpPr>
          <p:cNvPr id="38" name="Text 25"/>
          <p:cNvSpPr/>
          <p:nvPr/>
        </p:nvSpPr>
        <p:spPr>
          <a:xfrm>
            <a:off x="5559552" y="3557016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Messaging assets</a:t>
            </a:r>
            <a:endParaRPr lang="en-US" sz="780" dirty="0"/>
          </a:p>
        </p:txBody>
      </p:sp>
      <p:sp>
        <p:nvSpPr>
          <p:cNvPr id="39" name="Shape 26"/>
          <p:cNvSpPr/>
          <p:nvPr/>
        </p:nvSpPr>
        <p:spPr>
          <a:xfrm>
            <a:off x="7150608" y="2633472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40" name="Image 11" descr="/mnt/data/master_docx_unzip/word/media/image30.jpeg"/>
          <p:cNvPicPr>
            <a:picLocks noChangeAspect="1"/>
          </p:cNvPicPr>
          <p:nvPr/>
        </p:nvPicPr>
        <p:blipFill>
          <a:blip r:embed="rId14"/>
          <a:srcRect t="10131" b="10131"/>
          <a:stretch/>
        </p:blipFill>
        <p:spPr>
          <a:xfrm>
            <a:off x="7187184" y="2670048"/>
            <a:ext cx="1463040" cy="777240"/>
          </a:xfrm>
          <a:prstGeom prst="rect">
            <a:avLst/>
          </a:prstGeom>
        </p:spPr>
      </p:pic>
      <p:sp>
        <p:nvSpPr>
          <p:cNvPr id="41" name="Text 27"/>
          <p:cNvSpPr/>
          <p:nvPr/>
        </p:nvSpPr>
        <p:spPr>
          <a:xfrm>
            <a:off x="7205472" y="3557016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Content grid</a:t>
            </a:r>
            <a:endParaRPr lang="en-US" sz="780" dirty="0"/>
          </a:p>
        </p:txBody>
      </p:sp>
      <p:sp>
        <p:nvSpPr>
          <p:cNvPr id="42" name="Shape 28"/>
          <p:cNvSpPr/>
          <p:nvPr/>
        </p:nvSpPr>
        <p:spPr>
          <a:xfrm>
            <a:off x="8796528" y="2633472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43" name="Image 12" descr="/mnt/data/master_docx_unzip/word/media/image31.jpeg"/>
          <p:cNvPicPr>
            <a:picLocks noChangeAspect="1"/>
          </p:cNvPicPr>
          <p:nvPr/>
        </p:nvPicPr>
        <p:blipFill>
          <a:blip r:embed="rId15"/>
          <a:srcRect t="10131" b="10131"/>
          <a:stretch/>
        </p:blipFill>
        <p:spPr>
          <a:xfrm>
            <a:off x="8833104" y="2670048"/>
            <a:ext cx="1463040" cy="777240"/>
          </a:xfrm>
          <a:prstGeom prst="rect">
            <a:avLst/>
          </a:prstGeom>
        </p:spPr>
      </p:pic>
      <p:sp>
        <p:nvSpPr>
          <p:cNvPr id="44" name="Text 29"/>
          <p:cNvSpPr/>
          <p:nvPr/>
        </p:nvSpPr>
        <p:spPr>
          <a:xfrm>
            <a:off x="8851392" y="3557016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Booklet spread</a:t>
            </a:r>
            <a:endParaRPr lang="en-US" sz="780" dirty="0"/>
          </a:p>
        </p:txBody>
      </p:sp>
      <p:sp>
        <p:nvSpPr>
          <p:cNvPr id="45" name="Shape 30"/>
          <p:cNvSpPr/>
          <p:nvPr/>
        </p:nvSpPr>
        <p:spPr>
          <a:xfrm>
            <a:off x="10442448" y="2633472"/>
            <a:ext cx="1536192" cy="1143000"/>
          </a:xfrm>
          <a:prstGeom prst="roundRect">
            <a:avLst>
              <a:gd name="adj" fmla="val 7200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46" name="Image 13" descr="/mnt/data/master_docx_unzip/word/media/image32.jpeg"/>
          <p:cNvPicPr>
            <a:picLocks noChangeAspect="1"/>
          </p:cNvPicPr>
          <p:nvPr/>
        </p:nvPicPr>
        <p:blipFill>
          <a:blip r:embed="rId16"/>
          <a:srcRect t="10131" b="10131"/>
          <a:stretch/>
        </p:blipFill>
        <p:spPr>
          <a:xfrm>
            <a:off x="10479024" y="2670048"/>
            <a:ext cx="1463040" cy="777240"/>
          </a:xfrm>
          <a:prstGeom prst="rect">
            <a:avLst/>
          </a:prstGeom>
        </p:spPr>
      </p:pic>
      <p:sp>
        <p:nvSpPr>
          <p:cNvPr id="47" name="Text 31"/>
          <p:cNvSpPr/>
          <p:nvPr/>
        </p:nvSpPr>
        <p:spPr>
          <a:xfrm>
            <a:off x="10497312" y="3557016"/>
            <a:ext cx="14264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Flyer</a:t>
            </a:r>
            <a:endParaRPr lang="en-US" sz="780" dirty="0"/>
          </a:p>
        </p:txBody>
      </p:sp>
      <p:sp>
        <p:nvSpPr>
          <p:cNvPr id="48" name="Text 32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49" name="Text 33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WRITING, RESEARCH AND TECHNICAL EVIDENCE GALLERY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Use these as proof of capability, not as raw public samples.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40080" y="1417320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7" name="Image 0" descr="/mnt/data/master_docx_unzip/word/media/image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453" y="1472184"/>
            <a:ext cx="800414" cy="96926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94944" y="2551176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Sales by geography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3227832" y="1417320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0" name="Image 1" descr="/mnt/data/master_docx_unzip/word/media/image3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2696" y="1512040"/>
            <a:ext cx="2313432" cy="88955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282696" y="2551176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Exchange-rate chart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5815584" y="1417320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3" name="Image 2" descr="/mnt/data/master_docx_unzip/word/media/image3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448" y="1480266"/>
            <a:ext cx="2313432" cy="95309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70448" y="2551176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Finance table</a:t>
            </a:r>
            <a:endParaRPr lang="en-US" sz="780" dirty="0"/>
          </a:p>
        </p:txBody>
      </p:sp>
      <p:sp>
        <p:nvSpPr>
          <p:cNvPr id="15" name="Shape 10"/>
          <p:cNvSpPr/>
          <p:nvPr/>
        </p:nvSpPr>
        <p:spPr>
          <a:xfrm>
            <a:off x="8403336" y="1417320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6" name="Image 3" descr="/mnt/data/master_docx_unzip/word/media/image3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1882" y="1472184"/>
            <a:ext cx="886069" cy="96926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458200" y="2551176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Cloud visual</a:t>
            </a:r>
            <a:endParaRPr lang="en-US" sz="780" dirty="0"/>
          </a:p>
        </p:txBody>
      </p:sp>
      <p:sp>
        <p:nvSpPr>
          <p:cNvPr id="18" name="Shape 12"/>
          <p:cNvSpPr/>
          <p:nvPr/>
        </p:nvSpPr>
        <p:spPr>
          <a:xfrm>
            <a:off x="640080" y="2843784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19" name="Image 4" descr="/mnt/data/master_docx_unzip/word/media/image37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2540" y="2898648"/>
            <a:ext cx="818239" cy="969264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94944" y="3977640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Cover page</a:t>
            </a:r>
            <a:endParaRPr lang="en-US" sz="780" dirty="0"/>
          </a:p>
        </p:txBody>
      </p:sp>
      <p:sp>
        <p:nvSpPr>
          <p:cNvPr id="21" name="Shape 14"/>
          <p:cNvSpPr/>
          <p:nvPr/>
        </p:nvSpPr>
        <p:spPr>
          <a:xfrm>
            <a:off x="3227832" y="2843784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2" name="Image 5" descr="/mnt/data/master_docx_unzip/word/media/image38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2696" y="2998717"/>
            <a:ext cx="2313432" cy="769125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3282696" y="3977640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Yakult case mark</a:t>
            </a:r>
            <a:endParaRPr lang="en-US" sz="780" dirty="0"/>
          </a:p>
        </p:txBody>
      </p:sp>
      <p:sp>
        <p:nvSpPr>
          <p:cNvPr id="24" name="Shape 16"/>
          <p:cNvSpPr/>
          <p:nvPr/>
        </p:nvSpPr>
        <p:spPr>
          <a:xfrm>
            <a:off x="5815584" y="2843784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5" name="Image 6" descr="/mnt/data/master_docx_unzip/word/media/image39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0448" y="3150491"/>
            <a:ext cx="2313432" cy="465578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5870448" y="3977640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Cocoa plan</a:t>
            </a:r>
            <a:endParaRPr lang="en-US" sz="780" dirty="0"/>
          </a:p>
        </p:txBody>
      </p:sp>
      <p:sp>
        <p:nvSpPr>
          <p:cNvPr id="27" name="Shape 18"/>
          <p:cNvSpPr/>
          <p:nvPr/>
        </p:nvSpPr>
        <p:spPr>
          <a:xfrm>
            <a:off x="8403336" y="2843784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28" name="Image 7" descr="/mnt/data/master_docx_unzip/word/media/image40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51798" y="2898648"/>
            <a:ext cx="1326237" cy="969264"/>
          </a:xfrm>
          <a:prstGeom prst="rect">
            <a:avLst/>
          </a:prstGeom>
        </p:spPr>
      </p:pic>
      <p:sp>
        <p:nvSpPr>
          <p:cNvPr id="29" name="Text 19"/>
          <p:cNvSpPr/>
          <p:nvPr/>
        </p:nvSpPr>
        <p:spPr>
          <a:xfrm>
            <a:off x="8458200" y="3977640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Sales chart</a:t>
            </a:r>
            <a:endParaRPr lang="en-US" sz="780" dirty="0"/>
          </a:p>
        </p:txBody>
      </p:sp>
      <p:sp>
        <p:nvSpPr>
          <p:cNvPr id="30" name="Shape 20"/>
          <p:cNvSpPr/>
          <p:nvPr/>
        </p:nvSpPr>
        <p:spPr>
          <a:xfrm>
            <a:off x="640080" y="4270248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1" name="Image 8" descr="/mnt/data/master_docx_unzip/word/media/image4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4944" y="4468237"/>
            <a:ext cx="2313432" cy="683013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694944" y="5404104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Water performance</a:t>
            </a:r>
            <a:endParaRPr lang="en-US" sz="780" dirty="0"/>
          </a:p>
        </p:txBody>
      </p:sp>
      <p:sp>
        <p:nvSpPr>
          <p:cNvPr id="33" name="Shape 22"/>
          <p:cNvSpPr/>
          <p:nvPr/>
        </p:nvSpPr>
        <p:spPr>
          <a:xfrm>
            <a:off x="3227832" y="4270248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4" name="Image 9" descr="/mnt/data/master_docx_unzip/word/media/image42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72165" y="4325112"/>
            <a:ext cx="1534494" cy="969264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3282696" y="5404104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Floor plan</a:t>
            </a:r>
            <a:endParaRPr lang="en-US" sz="780" dirty="0"/>
          </a:p>
        </p:txBody>
      </p:sp>
      <p:sp>
        <p:nvSpPr>
          <p:cNvPr id="36" name="Shape 24"/>
          <p:cNvSpPr/>
          <p:nvPr/>
        </p:nvSpPr>
        <p:spPr>
          <a:xfrm>
            <a:off x="5815584" y="4270248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37" name="Image 10" descr="/mnt/data/master_docx_unzip/word/media/image43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4221" y="4325112"/>
            <a:ext cx="1585885" cy="969264"/>
          </a:xfrm>
          <a:prstGeom prst="rect">
            <a:avLst/>
          </a:prstGeom>
        </p:spPr>
      </p:pic>
      <p:sp>
        <p:nvSpPr>
          <p:cNvPr id="38" name="Text 25"/>
          <p:cNvSpPr/>
          <p:nvPr/>
        </p:nvSpPr>
        <p:spPr>
          <a:xfrm>
            <a:off x="5870448" y="5404104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Foundation section</a:t>
            </a:r>
            <a:endParaRPr lang="en-US" sz="780" dirty="0"/>
          </a:p>
        </p:txBody>
      </p:sp>
      <p:sp>
        <p:nvSpPr>
          <p:cNvPr id="39" name="Shape 26"/>
          <p:cNvSpPr/>
          <p:nvPr/>
        </p:nvSpPr>
        <p:spPr>
          <a:xfrm>
            <a:off x="8403336" y="4270248"/>
            <a:ext cx="2423160" cy="1353312"/>
          </a:xfrm>
          <a:prstGeom prst="roundRect">
            <a:avLst>
              <a:gd name="adj" fmla="val 6081"/>
            </a:avLst>
          </a:prstGeom>
          <a:solidFill>
            <a:srgbClr val="FFFCF4"/>
          </a:solidFill>
          <a:ln w="10160">
            <a:solidFill>
              <a:srgbClr val="D8CBB8">
                <a:alpha val="75000"/>
              </a:srgbClr>
            </a:solidFill>
            <a:prstDash val="solid"/>
          </a:ln>
        </p:spPr>
      </p:sp>
      <p:pic>
        <p:nvPicPr>
          <p:cNvPr id="40" name="Image 11" descr="/mnt/data/master_docx_unzip/word/media/image44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36219" y="4325112"/>
            <a:ext cx="1357394" cy="969264"/>
          </a:xfrm>
          <a:prstGeom prst="rect">
            <a:avLst/>
          </a:prstGeom>
        </p:spPr>
      </p:pic>
      <p:sp>
        <p:nvSpPr>
          <p:cNvPr id="41" name="Text 27"/>
          <p:cNvSpPr/>
          <p:nvPr/>
        </p:nvSpPr>
        <p:spPr>
          <a:xfrm>
            <a:off x="8458200" y="5404104"/>
            <a:ext cx="23134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Roof plan</a:t>
            </a:r>
            <a:endParaRPr lang="en-US" sz="780" dirty="0"/>
          </a:p>
        </p:txBody>
      </p:sp>
      <p:sp>
        <p:nvSpPr>
          <p:cNvPr id="42" name="Text 28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43" name="Text 29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EXECUTIVE PORTFOLIO SUMMARY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A 360° execution partner for brands that need visibility, structure and market action.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713232" y="1664208"/>
            <a:ext cx="6675120" cy="987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520" dirty="0">
                <a:solidFill>
                  <a:srgbClr val="1F2A2A"/>
                </a:solidFill>
              </a:rPr>
              <a:t>Creative Linkage is positioned as an integrated brand activation and marketing company. The strongest public-facing proof is visual and execution-heavy: activations, sponsorships, retail branding, POSM, packaging/label process work, social media assets, design systems, and professionally structured writing support.</a:t>
            </a:r>
            <a:endParaRPr lang="en-US" sz="1520" dirty="0"/>
          </a:p>
        </p:txBody>
      </p:sp>
      <p:sp>
        <p:nvSpPr>
          <p:cNvPr id="7" name="Text 5"/>
          <p:cNvSpPr/>
          <p:nvPr/>
        </p:nvSpPr>
        <p:spPr>
          <a:xfrm>
            <a:off x="768096" y="3154680"/>
            <a:ext cx="1691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360°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768096" y="363016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6716F"/>
                </a:solidFill>
              </a:rPr>
              <a:t>activation + marketing capability</a:t>
            </a:r>
            <a:endParaRPr lang="en-US" sz="920" dirty="0"/>
          </a:p>
        </p:txBody>
      </p:sp>
      <p:sp>
        <p:nvSpPr>
          <p:cNvPr id="9" name="Text 7"/>
          <p:cNvSpPr/>
          <p:nvPr/>
        </p:nvSpPr>
        <p:spPr>
          <a:xfrm>
            <a:off x="2487168" y="3154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9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2487168" y="3630168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6716F"/>
                </a:solidFill>
              </a:rPr>
              <a:t>service portfolios mapped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3950208" y="315468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44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950208" y="3630168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6716F"/>
                </a:solidFill>
              </a:rPr>
              <a:t>visual proof assets in master file</a:t>
            </a:r>
            <a:endParaRPr lang="en-US" sz="920" dirty="0"/>
          </a:p>
        </p:txBody>
      </p:sp>
      <p:sp>
        <p:nvSpPr>
          <p:cNvPr id="13" name="Text 11"/>
          <p:cNvSpPr/>
          <p:nvPr/>
        </p:nvSpPr>
        <p:spPr>
          <a:xfrm>
            <a:off x="5577840" y="3154680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Strict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5577840" y="363016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6716F"/>
                </a:solidFill>
              </a:rPr>
              <a:t>proof standard used</a:t>
            </a:r>
            <a:endParaRPr lang="en-US" sz="920" dirty="0"/>
          </a:p>
        </p:txBody>
      </p:sp>
      <p:sp>
        <p:nvSpPr>
          <p:cNvPr id="15" name="Shape 13"/>
          <p:cNvSpPr/>
          <p:nvPr/>
        </p:nvSpPr>
        <p:spPr>
          <a:xfrm>
            <a:off x="7543800" y="1417320"/>
            <a:ext cx="3246120" cy="2167128"/>
          </a:xfrm>
          <a:prstGeom prst="roundRect">
            <a:avLst>
              <a:gd name="adj" fmla="val 3797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6" name="Image 0" descr="/mnt/data/master_docx_unzip/word/media/image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664" y="1482270"/>
            <a:ext cx="3136392" cy="1762909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7598664" y="3364992"/>
            <a:ext cx="31363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On-ground execution evidence</a:t>
            </a:r>
            <a:endParaRPr lang="en-US" sz="780" dirty="0"/>
          </a:p>
        </p:txBody>
      </p:sp>
      <p:sp>
        <p:nvSpPr>
          <p:cNvPr id="18" name="Shape 15"/>
          <p:cNvSpPr/>
          <p:nvPr/>
        </p:nvSpPr>
        <p:spPr>
          <a:xfrm>
            <a:off x="7543800" y="3794760"/>
            <a:ext cx="1572768" cy="1709928"/>
          </a:xfrm>
          <a:prstGeom prst="roundRect">
            <a:avLst>
              <a:gd name="adj" fmla="val 5233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9" name="Image 1" descr="/mnt/data/master_docx_unzip/word/media/image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8664" y="4101084"/>
            <a:ext cx="1463040" cy="82296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7598664" y="5285232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Digital design</a:t>
            </a:r>
            <a:endParaRPr lang="en-US" sz="780" dirty="0"/>
          </a:p>
        </p:txBody>
      </p:sp>
      <p:sp>
        <p:nvSpPr>
          <p:cNvPr id="21" name="Shape 17"/>
          <p:cNvSpPr/>
          <p:nvPr/>
        </p:nvSpPr>
        <p:spPr>
          <a:xfrm>
            <a:off x="9235440" y="3794760"/>
            <a:ext cx="1554480" cy="1709928"/>
          </a:xfrm>
          <a:prstGeom prst="roundRect">
            <a:avLst>
              <a:gd name="adj" fmla="val 5294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22" name="Image 2" descr="/mnt/data/master_docx_unzip/word/media/image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0304" y="4106530"/>
            <a:ext cx="1444752" cy="812069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90304" y="5285232"/>
            <a:ext cx="14447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Expo collateral</a:t>
            </a:r>
            <a:endParaRPr lang="en-US" sz="780" dirty="0"/>
          </a:p>
        </p:txBody>
      </p:sp>
      <p:sp>
        <p:nvSpPr>
          <p:cNvPr id="24" name="Text 19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25" name="Text 20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EVIDENCE REGISTRY: ACTIVATION, RETAIL AND POSM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The registry separates proof status, work type and public suitability.</a:t>
            </a:r>
            <a:endParaRPr lang="en-US" sz="28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81328"/>
          <a:ext cx="10881360" cy="4709160"/>
        </p:xfrm>
        <a:graphic>
          <a:graphicData uri="http://schemas.openxmlformats.org/drawingml/2006/table">
            <a:tbl>
              <a:tblPr/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3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/ project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Service category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completed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Public suitability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GS1 Pakistan barcodes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Packaging compliance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Barcode portal screenshots showing 153 products and embedded bar codes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Acceptable if confidential product data is hidden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Pakistan Navy Hockey Tournament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Event sponsorship / activation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Sponsorship materials and venue branding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Use with permission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Zeera Cola branded buses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OOH / transit branding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Bus wrapping and branded vehicle visibility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Strong public sample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GICOH shirts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Merchandise / apparel branding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Shirt branding designs/execution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Public-ready if approved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Label revisions and comparatives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Packaging development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Multiple label workings and comparative reviews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Confidential process example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Gift baskets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Corporate gifting / promotional execution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Gift basket material handling and distributor strategy sessions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Strong visual sample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BIB box and machine branding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Retail branding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BIB box, machine branding and branded glasses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Strong operational sample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Gulf Expo collateral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POSM / merchandise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Key chains, cards, boxes, coasters, tote/catalogue/bag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Strong event sample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EVIDENCE REGISTRY: EVENT EXECUTION AND SEASONAL ACTIVATION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Planning proof and execution proof are both included, but they should not be mixed with unsupported outcome claims.</a:t>
            </a:r>
            <a:endParaRPr lang="en-US" sz="28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81328"/>
          <a:ext cx="10881360" cy="4754880"/>
        </p:xfrm>
        <a:graphic>
          <a:graphicData uri="http://schemas.openxmlformats.org/drawingml/2006/table">
            <a:tbl>
              <a:tblPr/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/ project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Service category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completed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Public suitability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Sindh Mela designs and execution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Event activation / retail display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Poster/banner design and on-ground execution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Strong case study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Trade Plan banners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Sales collateral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Banner designs made for trade plan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Public-ready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Apna Gourmet Cola POSM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POSM / retail activation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Stickers and banners execution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Public-ready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Horeca free tasting plan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Sampling / activation planning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Free tasting plan prepared but postponed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Planning sample only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Zeera Cola bakery activation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Retail sampling / bakery activation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Activation plan and bakery execution visuals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Strong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Gourmet shirts and caps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Merchandise / apparel branding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Branded shirts and caps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Public-ready with approval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Ingredients and facts verification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Regulatory label process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Ingredients and facts verification for label process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Confidential operations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Ramzan Bazar Activation 2025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Seasonal activation / booth execution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Branded activation setup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Strong case study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HR Core Values Wall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Internal branding / culture wall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Core values wall design/execution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Strong internal branding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EVIDENCE REGISTRY: BRANDING, SOCIAL AND POSTER DESIGN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Design examples are strong, but attribution and permissions must be clear.</a:t>
            </a:r>
            <a:endParaRPr lang="en-US" sz="28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481328"/>
          <a:ext cx="10789920" cy="4800600"/>
        </p:xfrm>
        <a:graphic>
          <a:graphicData uri="http://schemas.openxmlformats.org/drawingml/2006/table">
            <a:tbl>
              <a:tblPr/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0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8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/ project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Service category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completed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Public suitability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Pakeans identity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Logo and visual identity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Logofolio, colours, typography, coffee/cup/stationery mockups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Strong design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Khooji identity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Logo and visual identity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Logo, colours, stationery, cap, bottle and brochure mockups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Strong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Koyal identity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Logo and visual identity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Logo versions, colour palette and typography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Strong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Wrappies identity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Logo and visual identity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Logo versions, colour palette and typography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Strong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Pelican Tech social media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Social media design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PV solar, customer support, lead-gen and appointment setting creatives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Strong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Spice of Life social media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Social media design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Burger, pizza, online delivery and first-slice creatives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Strong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WWF-style poster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Poster design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Save Life Save World sustainability poster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Use carefully if concept/student work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Alkhidmat Palestine poster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Poster / advocacy design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Peace over persecution poster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Use carefully; sensitive cause-related content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UCAD concert poster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Event poster design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Concert ticket poster design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Strong event poster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EVIDENCE REGISTRY: COPYWRITING AND BUSINESS WRITING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Brand case files must be presented as writing subjects, not endorsements.</a:t>
            </a:r>
            <a:endParaRPr lang="en-US" sz="28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481328"/>
          <a:ext cx="10789920" cy="480060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/ project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Service category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completed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Public suitability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Creative Linkage profile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Company profile / positioning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About us, tagline, mission, vision, services, brand promise, counters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Public-ready after proof behind counters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L’Oréal business operations package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Business writing / operations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Word, PDF and PPT business operations materials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Confidential writing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Nestlé global operations package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Business writing / strategy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Documents, PPT and supporting charts on globalized operations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Anonymized case-study writing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P&amp;G operations/strategy package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Business writing / operations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Word, PDF, PPT and exchange-rate evidence image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Academic/business writing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PepsiCo strategy package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Business writing / strategy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Word, PDF and PPT materials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Writing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Unilever operations package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Business writing / operations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Word, PDF, PPT and financial transaction image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Writing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Coca-Cola operations &amp; information systems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Business writing / operations and IS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Recovered Word and PPT covering economy, technology, operations, IS and recommendations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Writing sample, not client work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DHL strategic management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Business strategy writing / PPT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International strategic management Word, PDF, PPT and data notes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Academic writing sample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EVIDENCE REGISTRY: RESEARCH, ACADEMIC AND TECHNICAL REPORTS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These samples need heavier anonymization because the source archives include personal and academic material.</a:t>
            </a:r>
            <a:endParaRPr lang="en-US" sz="28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481328"/>
          <a:ext cx="10789920" cy="4800600"/>
        </p:xfrm>
        <a:graphic>
          <a:graphicData uri="http://schemas.openxmlformats.org/drawingml/2006/table">
            <a:tbl>
              <a:tblPr/>
              <a:tblGrid>
                <a:gridCol w="2331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/ project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Service category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completed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Public suitability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Foodpanda BRM research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Research writing / data analysis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Research file, questionnaire, coded CSV, SPSS SAV, SmartPLS model, PPT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Strong sample after anonymization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Cloud management assignment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Technical report writing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Cloud file, final assignment and supporting image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Technical writing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Cybersecurity business/compliance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Technical report writing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Cybersecurity for business and management compliance assignments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Strong technical writing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Cybersecurity research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Research writing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Final files and methods support PDF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Research-support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Healthcare leadership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Academic writing / leadership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Formative/summative assignments, policy/governance slides and frameworks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Anonymized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Finance for decision makers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Business/finance report writing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Final finance assignment and supporting PDFs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Writing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Global strategy and sustainability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Strategy &amp; sustainability writing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Yakult/Nestlé strategy materials, PPTs, images and PDFs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Case-study writing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Business ethics and law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Academic writing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Strategy/business ethics, UK business law and leadership files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Anonymized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EVIDENCE REGISTRY: TECHNICAL DOCUMENTATION AND PROJECT SUPPORT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This area supports report preparation and documentation more strongly than polished web-development case studies.</a:t>
            </a:r>
            <a:endParaRPr lang="en-US" sz="28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481328"/>
          <a:ext cx="10789920" cy="4800600"/>
        </p:xfrm>
        <a:graphic>
          <a:graphicData uri="http://schemas.openxmlformats.org/drawingml/2006/table">
            <a:tbl>
              <a:tblPr/>
              <a:tblGrid>
                <a:gridCol w="2606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60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/ project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Service category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Work completed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Public suitability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Architecture/construction module work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Technical / assignment documentation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Floor plan, roof plan, section drawings and module documents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Technical support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Bitcoin anomaly detection artefact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Technical report / data science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Python/IPYNB, user guide PDF, technical summary, confusion matrix, feature importance, anomaly outputs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Strong technical sample if anonymized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Phishing email detection artefact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Cyber/security artefact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Artefact submission files including code/data outputs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Strong technical sample after anonymization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Dissertation/research support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Thesis/research writing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Multiple dissertation, proposal, questionnaire, consent, SPSS/SPV and SmartPLS files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Do not publish raw; summarize capability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CV and career documents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CV / cover letter / career documentation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CVs, cover letters, experience letters and PDP documents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Private evidence only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Python project archive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Programming / development support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Large Python project archive with code, libraries and dependencies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Manual filtering needed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Packet tracer / networking assignments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Technical assignment / simulation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Packet tracer assignment files and reports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Use after review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Lab report archive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Science / technical reports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Lab reports and scientific source PDFs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25" dirty="0">
                          <a:solidFill>
                            <a:srgbClr val="1F2A2A"/>
                          </a:solidFill>
                        </a:rPr>
                        <a:t>Anonymized technical writing sample</a:t>
                      </a:r>
                      <a:endParaRPr lang="en-US" sz="72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PUBLIC-USE GUIDANCE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A professional portfolio should show enough proof to build confidence, not enough raw material to create risk.</a:t>
            </a:r>
            <a:endParaRPr lang="en-US" sz="2800" dirty="0"/>
          </a:p>
        </p:txBody>
      </p:sp>
      <p:graphicFrame>
        <p:nvGraphicFramePr>
          <p:cNvPr id="2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1645920"/>
          <a:ext cx="10241280" cy="4251961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74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</a:rPr>
                        <a:t>Action</a:t>
                      </a:r>
                      <a:endParaRPr lang="en-US" sz="8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</a:rPr>
                        <a:t>Material</a:t>
                      </a:r>
                      <a:endParaRPr lang="en-US" sz="8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70" b="1" dirty="0">
                          <a:solidFill>
                            <a:srgbClr val="FFFFFF"/>
                          </a:solidFill>
                        </a:rPr>
                        <a:t>Reason</a:t>
                      </a:r>
                      <a:endParaRPr lang="en-US" sz="8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4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Use strongly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Zeera/Gourmet activation visuals, Gulf Expo collateral, Sindh Mela, Ramzan Bazar, visual identity work, social media samples.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Strong visual proof and explainable deliverables.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4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Use with permission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Pakistan Navy, Sunwai Foundation, BNU, GS1/PFA/PSQCA process screenshots, brand-owned visuals.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Public sharing should be approved or lightly redacted.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4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Use only as confidential samples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Academic assignments, CVs, dissertations, SPSS/SmartPLS data, consent forms, research datasets.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Raw use may expose personal data or academic details.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4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Do not overclaim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L’Oréal, Nestlé, P&amp;G, PepsiCo, Unilever, Coca-Cola case files.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Treat as writing subjects unless direct engagement proof exists.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4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Needs verification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500+ projects, 100+ clients, 50+ cities, 10+ industries.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Counters are present in source copy, but supporting evidence was not uploaded in full.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4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Needs attribution clarity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Abdullah Design Portfolio.pdf / Graphic Design by Umair Mughal.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Clarify team, collaborator or sample attribution before public use.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PORTFOLIO VERSIONS TO BUILD FROM THIS MASTER FILE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Use the same evidence, then tailor the story for the audience.</a:t>
            </a:r>
            <a:endParaRPr lang="en-US" sz="2800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8368" y="1536192"/>
          <a:ext cx="10287000" cy="4709160"/>
        </p:xfrm>
        <a:graphic>
          <a:graphicData uri="http://schemas.openxmlformats.org/drawingml/2006/table">
            <a:tbl>
              <a:tblPr/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3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86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40" b="1" dirty="0">
                          <a:solidFill>
                            <a:srgbClr val="FFFFFF"/>
                          </a:solidFill>
                        </a:rPr>
                        <a:t>Portfolio version</a:t>
                      </a:r>
                      <a:endParaRPr lang="en-US" sz="8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40" b="1" dirty="0">
                          <a:solidFill>
                            <a:srgbClr val="FFFFFF"/>
                          </a:solidFill>
                        </a:rPr>
                        <a:t>Core angle</a:t>
                      </a:r>
                      <a:endParaRPr lang="en-US" sz="8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40" b="1" dirty="0">
                          <a:solidFill>
                            <a:srgbClr val="FFFFFF"/>
                          </a:solidFill>
                        </a:rPr>
                        <a:t>Best audience</a:t>
                      </a:r>
                      <a:endParaRPr lang="en-US" sz="8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6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Universal portfolio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360° brand activation, retail branding, POSM, digital and writing support company.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Broad agency prospects.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6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Marketing agency portfolio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Activations, sponsorships, bus branding, retail displays, expo POSM and merchandising.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BTL, FMCG, retail and beverage brands.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6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Branding &amp; social media portfolio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Identity systems, social media creatives and poster samples.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Startups, restaurants, tech and design retainers.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6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Copywriting / business writing portfolio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Company profile, website-ready service copy and business case-writing examples.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SMEs, startups and business-report projects.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6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Thesis / research portfolio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Foodpanda BRM, SPSS/SmartPLS, questionnaire, dissertation and proposal samples.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Research-support projects only; anonymize heavily.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86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Technical report portfolio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Cloud, cyber, data artefact, packet tracer, lab and finance report evidence.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IT, cyber, data and report-writing projects.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864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Web / automation documentation portfolio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Technical summaries, code artefact guide and project documentation evidence.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70" dirty="0">
                          <a:solidFill>
                            <a:srgbClr val="1F2A2A"/>
                          </a:solidFill>
                        </a:rPr>
                        <a:t>Technical documentation and project-report work.</a:t>
                      </a:r>
                      <a:endParaRPr lang="en-US" sz="77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ARCHIVE-LEVEL EVIDENCE SUMMARY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The master archive is large; only selected proof should appear in external pitch decks.</a:t>
            </a:r>
            <a:endParaRPr lang="en-US" sz="2800" dirty="0"/>
          </a:p>
        </p:txBody>
      </p:sp>
      <p:graphicFrame>
        <p:nvGraphicFramePr>
          <p:cNvPr id="2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13232" y="1645920"/>
          <a:ext cx="10058400" cy="3246120"/>
        </p:xfrm>
        <a:graphic>
          <a:graphicData uri="http://schemas.openxmlformats.org/drawingml/2006/table">
            <a:tbl>
              <a:tblPr/>
              <a:tblGrid>
                <a:gridCol w="1417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8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0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60" b="1" dirty="0">
                          <a:solidFill>
                            <a:srgbClr val="FFFFFF"/>
                          </a:solidFill>
                        </a:rPr>
                        <a:t>Archive</a:t>
                      </a:r>
                      <a:endParaRPr lang="en-US" sz="86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60" b="1" dirty="0">
                          <a:solidFill>
                            <a:srgbClr val="FFFFFF"/>
                          </a:solidFill>
                        </a:rPr>
                        <a:t>Files counted</a:t>
                      </a:r>
                      <a:endParaRPr lang="en-US" sz="86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60" b="1" dirty="0">
                          <a:solidFill>
                            <a:srgbClr val="FFFFFF"/>
                          </a:solidFill>
                        </a:rPr>
                        <a:t>Main file types</a:t>
                      </a:r>
                      <a:endParaRPr lang="en-US" sz="86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60" b="1" dirty="0">
                          <a:solidFill>
                            <a:srgbClr val="FFFFFF"/>
                          </a:solidFill>
                        </a:rPr>
                        <a:t>Major themes</a:t>
                      </a:r>
                      <a:endParaRPr lang="en-US" sz="86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loreal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42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.pdf, .docx, .pptx, .png, .jpg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Business/strategy/operations writing packages and supporting charts.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cloud_management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84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.docx, .pdf, .jpg, .pptx, .png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Global strategy, Yakult/Nestlé materials, cloud, cyber, finance and leadership.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australia_work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128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.docx, .pdf, .jpg, .pptx, .settings, .png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BRM research, Foodpanda, data, SPSS/SmartPLS, technical plans.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old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7,638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.py, .pyc, .pyi, .png, no extension, .pdf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CVs, MSc management, business development, Python projects, packet tracer, lab reports.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final_batch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390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.docx, .pdf, .jpg, .txt, .jpeg, .csv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dirty="0">
                          <a:solidFill>
                            <a:srgbClr val="1F2A2A"/>
                          </a:solidFill>
                        </a:rPr>
                        <a:t>APHW, CIS017 artefacts, dissertations, research, data science and SmartPLS materials.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822960" y="5349240"/>
            <a:ext cx="9692640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420" b="1" dirty="0">
                <a:solidFill>
                  <a:srgbClr val="073D37"/>
                </a:solidFill>
              </a:rPr>
              <a:t>Important: archive breadth is a credibility asset internally, but raw archives should never be sent as a portfolio. Select, sanitize and narrate the evidence.</a:t>
            </a:r>
            <a:endParaRPr lang="en-US" sz="1420" dirty="0"/>
          </a:p>
        </p:txBody>
      </p:sp>
      <p:sp>
        <p:nvSpPr>
          <p:cNvPr id="8" name="Text 5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SERVICE-SPECIFIC MINI-PORTFOLIOS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Each mini-portfolio should lead with the strongest proof and carry clear usage notes.</a:t>
            </a:r>
            <a:endParaRPr lang="en-US" sz="2800" dirty="0"/>
          </a:p>
        </p:txBody>
      </p:sp>
      <p:graphicFrame>
        <p:nvGraphicFramePr>
          <p:cNvPr id="3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30352" y="1481328"/>
          <a:ext cx="10972800" cy="475488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6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Mini-portfolio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Best positioning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Best proof-backed examples / use notes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Marketing agency / activation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Execution-led brand activation and market visibility.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Lead with Zeera buses, Ramzan Bazar, Sindh Mela, Pakistan Navy, Sunwai and Gulf Expo. No sales/footfall claims unless supplied.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Branding &amp; graphic design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Identity systems with logo, palette, typography and applications.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Lead with Pakeans, Khooji, Koyal, Wrappies and posters. Clarify Umair Mughal attribution.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Social media &amp; digital content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Campaign-ready content for service, food, restaurant and technology brands.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Lead with Pelican Tech and Spice of Life. Add performance metrics only with analytics.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Copywriting &amp; business writing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Professional reports, profiles, service copy and strategy documentation.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Use Creative Linkage profile and business case packages as writing subjects, not brand endorsements.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Thesis / research writing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Structured academic research support, data preparation and analysis documentation.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Lead with Foodpanda BRM, SPSS SAV, coded CSV, SmartPLS and questionnaires. Anonymize fully.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Technical report writing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Cloud, cybersecurity, data artefact, finance and lab report preparation.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Lead with cloud management, cyber compliance, Bitcoin anomaly and phishing email artefacts.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Web / automation documentation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Project documentation, summaries, user guides and evidence packaging.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35" dirty="0">
                          <a:solidFill>
                            <a:srgbClr val="1F2A2A"/>
                          </a:solidFill>
                        </a:rPr>
                        <a:t>Use CIS017-3 guide, technical summary and code/IPYNB outputs after filtering.</a:t>
                      </a:r>
                      <a:endParaRPr lang="en-US" sz="735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PORTFOLIO INTEGRITY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Professional portfolios win trust by showing evidence without exaggeration.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86384" y="1737360"/>
            <a:ext cx="9966960" cy="0"/>
          </a:xfrm>
          <a:prstGeom prst="line">
            <a:avLst/>
          </a:prstGeom>
          <a:noFill/>
          <a:ln w="15240">
            <a:solidFill>
              <a:srgbClr val="E6782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837944"/>
            <a:ext cx="292608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80" b="1" dirty="0">
                <a:solidFill>
                  <a:srgbClr val="073D37"/>
                </a:solidFill>
              </a:rPr>
              <a:t>Only uploaded material used</a:t>
            </a:r>
            <a:endParaRPr lang="en-US" sz="1280" dirty="0"/>
          </a:p>
        </p:txBody>
      </p:sp>
      <p:sp>
        <p:nvSpPr>
          <p:cNvPr id="8" name="Text 6"/>
          <p:cNvSpPr/>
          <p:nvPr/>
        </p:nvSpPr>
        <p:spPr>
          <a:xfrm>
            <a:off x="3968496" y="1801368"/>
            <a:ext cx="640080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180" dirty="0">
                <a:solidFill>
                  <a:srgbClr val="1F2A2A"/>
                </a:solidFill>
              </a:rPr>
              <a:t>The deck is built from the master evidence file and extracted visuals.</a:t>
            </a:r>
            <a:endParaRPr lang="en-US" sz="1180" dirty="0"/>
          </a:p>
        </p:txBody>
      </p:sp>
      <p:sp>
        <p:nvSpPr>
          <p:cNvPr id="9" name="Shape 7"/>
          <p:cNvSpPr/>
          <p:nvPr/>
        </p:nvSpPr>
        <p:spPr>
          <a:xfrm>
            <a:off x="786384" y="2487168"/>
            <a:ext cx="9966960" cy="0"/>
          </a:xfrm>
          <a:prstGeom prst="line">
            <a:avLst/>
          </a:prstGeom>
          <a:noFill/>
          <a:ln w="8890">
            <a:solidFill>
              <a:srgbClr val="D8CBB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2587752"/>
            <a:ext cx="292608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80" b="1" dirty="0">
                <a:solidFill>
                  <a:srgbClr val="073D37"/>
                </a:solidFill>
              </a:rPr>
              <a:t>Claims separated from proof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968496" y="2551176"/>
            <a:ext cx="640080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180" dirty="0">
                <a:solidFill>
                  <a:srgbClr val="1F2A2A"/>
                </a:solidFill>
              </a:rPr>
              <a:t>Unsupported claims remain source statements, not verified achievements.</a:t>
            </a:r>
            <a:endParaRPr lang="en-US" sz="1180" dirty="0"/>
          </a:p>
        </p:txBody>
      </p:sp>
      <p:sp>
        <p:nvSpPr>
          <p:cNvPr id="12" name="Shape 10"/>
          <p:cNvSpPr/>
          <p:nvPr/>
        </p:nvSpPr>
        <p:spPr>
          <a:xfrm>
            <a:off x="786384" y="3236976"/>
            <a:ext cx="9966960" cy="0"/>
          </a:xfrm>
          <a:prstGeom prst="line">
            <a:avLst/>
          </a:prstGeom>
          <a:noFill/>
          <a:ln w="8890">
            <a:solidFill>
              <a:srgbClr val="D8CBB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1248" y="3337560"/>
            <a:ext cx="292608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80" b="1" dirty="0">
                <a:solidFill>
                  <a:srgbClr val="073D37"/>
                </a:solidFill>
              </a:rPr>
              <a:t>Sensitive material protected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3968496" y="3300984"/>
            <a:ext cx="640080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180" dirty="0">
                <a:solidFill>
                  <a:srgbClr val="1F2A2A"/>
                </a:solidFill>
              </a:rPr>
              <a:t>Academic, personal and internal documents require anonymization before public use.</a:t>
            </a:r>
            <a:endParaRPr lang="en-US" sz="1180" dirty="0"/>
          </a:p>
        </p:txBody>
      </p:sp>
      <p:sp>
        <p:nvSpPr>
          <p:cNvPr id="15" name="Shape 13"/>
          <p:cNvSpPr/>
          <p:nvPr/>
        </p:nvSpPr>
        <p:spPr>
          <a:xfrm>
            <a:off x="786384" y="3986784"/>
            <a:ext cx="9966960" cy="0"/>
          </a:xfrm>
          <a:prstGeom prst="line">
            <a:avLst/>
          </a:prstGeom>
          <a:noFill/>
          <a:ln w="8890">
            <a:solidFill>
              <a:srgbClr val="D8CBB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1248" y="4087368"/>
            <a:ext cx="292608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80" b="1" dirty="0">
                <a:solidFill>
                  <a:srgbClr val="073D37"/>
                </a:solidFill>
              </a:rPr>
              <a:t>Brands handled carefully</a:t>
            </a:r>
            <a:endParaRPr lang="en-US" sz="1280" dirty="0"/>
          </a:p>
        </p:txBody>
      </p:sp>
      <p:sp>
        <p:nvSpPr>
          <p:cNvPr id="17" name="Text 15"/>
          <p:cNvSpPr/>
          <p:nvPr/>
        </p:nvSpPr>
        <p:spPr>
          <a:xfrm>
            <a:off x="3968496" y="4050792"/>
            <a:ext cx="640080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180" dirty="0">
                <a:solidFill>
                  <a:srgbClr val="1F2A2A"/>
                </a:solidFill>
              </a:rPr>
              <a:t>Academic case subjects are not presented as endorsements unless direct engagement proof exists.</a:t>
            </a:r>
            <a:endParaRPr lang="en-US" sz="1180" dirty="0"/>
          </a:p>
        </p:txBody>
      </p:sp>
      <p:sp>
        <p:nvSpPr>
          <p:cNvPr id="18" name="Shape 16"/>
          <p:cNvSpPr/>
          <p:nvPr/>
        </p:nvSpPr>
        <p:spPr>
          <a:xfrm>
            <a:off x="786384" y="4736592"/>
            <a:ext cx="9966960" cy="0"/>
          </a:xfrm>
          <a:prstGeom prst="line">
            <a:avLst/>
          </a:prstGeom>
          <a:noFill/>
          <a:ln w="8890">
            <a:solidFill>
              <a:srgbClr val="D8CBB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1248" y="4837176"/>
            <a:ext cx="292608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80" b="1" dirty="0">
                <a:solidFill>
                  <a:srgbClr val="073D37"/>
                </a:solidFill>
              </a:rPr>
              <a:t>Damaged archive noted</a:t>
            </a:r>
            <a:endParaRPr lang="en-US" sz="1280" dirty="0"/>
          </a:p>
        </p:txBody>
      </p:sp>
      <p:sp>
        <p:nvSpPr>
          <p:cNvPr id="20" name="Text 18"/>
          <p:cNvSpPr/>
          <p:nvPr/>
        </p:nvSpPr>
        <p:spPr>
          <a:xfrm>
            <a:off x="3968496" y="4800600"/>
            <a:ext cx="640080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180" dirty="0">
                <a:solidFill>
                  <a:srgbClr val="1F2A2A"/>
                </a:solidFill>
              </a:rPr>
              <a:t>One Coca-Cola ZIP was structurally damaged; usable Word/PPT files were recovered where possible.</a:t>
            </a:r>
            <a:endParaRPr lang="en-US" sz="1180" dirty="0"/>
          </a:p>
        </p:txBody>
      </p:sp>
      <p:sp>
        <p:nvSpPr>
          <p:cNvPr id="21" name="Text 19"/>
          <p:cNvSpPr/>
          <p:nvPr/>
        </p:nvSpPr>
        <p:spPr>
          <a:xfrm>
            <a:off x="877824" y="5623560"/>
            <a:ext cx="932688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73D37"/>
                </a:solidFill>
              </a:rPr>
              <a:t>Recommended public position: move brands from visibility to market action through activation, retail branding, POSM, packaging support, digital content and execution systems.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73D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6080760"/>
            <a:ext cx="10881360" cy="0"/>
          </a:xfrm>
          <a:prstGeom prst="line">
            <a:avLst/>
          </a:prstGeom>
          <a:noFill/>
          <a:ln w="19050">
            <a:solidFill>
              <a:srgbClr val="E67823">
                <a:alpha val="8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94944" y="585216"/>
            <a:ext cx="7680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FFB268"/>
                </a:solidFill>
              </a:rPr>
              <a:t>NEXT STEP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" y="914400"/>
            <a:ext cx="8869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</a:rPr>
              <a:t>Turn evidence into a focused presentation for the exact opportunity.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13232" y="175564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30" dirty="0">
                <a:solidFill>
                  <a:srgbClr val="EAF4EA"/>
                </a:solidFill>
              </a:rPr>
              <a:t>The full portfolio is broad. A strong pitch should be narrower: choose the service line, pick the best proof, remove risk, and present a clear next action.</a:t>
            </a:r>
            <a:endParaRPr lang="en-US" sz="1630" dirty="0"/>
          </a:p>
        </p:txBody>
      </p:sp>
      <p:sp>
        <p:nvSpPr>
          <p:cNvPr id="6" name="Shape 4"/>
          <p:cNvSpPr/>
          <p:nvPr/>
        </p:nvSpPr>
        <p:spPr>
          <a:xfrm>
            <a:off x="804672" y="3822192"/>
            <a:ext cx="530352" cy="530352"/>
          </a:xfrm>
          <a:prstGeom prst="ellipse">
            <a:avLst/>
          </a:prstGeom>
          <a:solidFill>
            <a:srgbClr val="FFB268"/>
          </a:solidFill>
          <a:ln w="12700">
            <a:solidFill>
              <a:srgbClr val="FFB268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87552" y="3968496"/>
            <a:ext cx="164592" cy="14630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73D37"/>
                </a:solidFill>
              </a:rPr>
              <a:t>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463040" y="3895344"/>
            <a:ext cx="1828800" cy="2377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40" b="1" dirty="0">
                <a:solidFill>
                  <a:srgbClr val="FFFFFF"/>
                </a:solidFill>
              </a:rPr>
              <a:t>Choose the pitch angle</a:t>
            </a:r>
            <a:endParaRPr lang="en-US" sz="1340" dirty="0"/>
          </a:p>
        </p:txBody>
      </p:sp>
      <p:sp>
        <p:nvSpPr>
          <p:cNvPr id="9" name="Shape 7"/>
          <p:cNvSpPr/>
          <p:nvPr/>
        </p:nvSpPr>
        <p:spPr>
          <a:xfrm>
            <a:off x="3593592" y="3822192"/>
            <a:ext cx="530352" cy="530352"/>
          </a:xfrm>
          <a:prstGeom prst="ellipse">
            <a:avLst/>
          </a:prstGeom>
          <a:solidFill>
            <a:srgbClr val="FFB268"/>
          </a:solidFill>
          <a:ln w="12700">
            <a:solidFill>
              <a:srgbClr val="FFB268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76472" y="3968496"/>
            <a:ext cx="164592" cy="14630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73D37"/>
                </a:solidFill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251960" y="3895344"/>
            <a:ext cx="1828800" cy="2377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40" b="1" dirty="0">
                <a:solidFill>
                  <a:srgbClr val="FFFFFF"/>
                </a:solidFill>
              </a:rPr>
              <a:t>Select proof-backed examples</a:t>
            </a:r>
            <a:endParaRPr lang="en-US" sz="1340" dirty="0"/>
          </a:p>
        </p:txBody>
      </p:sp>
      <p:sp>
        <p:nvSpPr>
          <p:cNvPr id="12" name="Shape 10"/>
          <p:cNvSpPr/>
          <p:nvPr/>
        </p:nvSpPr>
        <p:spPr>
          <a:xfrm>
            <a:off x="6382512" y="3822192"/>
            <a:ext cx="530352" cy="530352"/>
          </a:xfrm>
          <a:prstGeom prst="ellipse">
            <a:avLst/>
          </a:prstGeom>
          <a:solidFill>
            <a:srgbClr val="FFB268"/>
          </a:solidFill>
          <a:ln w="12700">
            <a:solidFill>
              <a:srgbClr val="FFB268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65392" y="3968496"/>
            <a:ext cx="164592" cy="14630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73D37"/>
                </a:solidFill>
              </a:rPr>
              <a:t>3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040880" y="3895344"/>
            <a:ext cx="1828800" cy="2377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40" b="1" dirty="0">
                <a:solidFill>
                  <a:srgbClr val="FFFFFF"/>
                </a:solidFill>
              </a:rPr>
              <a:t>Redact sensitive details</a:t>
            </a:r>
            <a:endParaRPr lang="en-US" sz="1340" dirty="0"/>
          </a:p>
        </p:txBody>
      </p:sp>
      <p:sp>
        <p:nvSpPr>
          <p:cNvPr id="15" name="Shape 13"/>
          <p:cNvSpPr/>
          <p:nvPr/>
        </p:nvSpPr>
        <p:spPr>
          <a:xfrm>
            <a:off x="9171432" y="3822192"/>
            <a:ext cx="530352" cy="530352"/>
          </a:xfrm>
          <a:prstGeom prst="ellipse">
            <a:avLst/>
          </a:prstGeom>
          <a:solidFill>
            <a:srgbClr val="FFB268"/>
          </a:solidFill>
          <a:ln w="12700">
            <a:solidFill>
              <a:srgbClr val="FFB268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354312" y="3968496"/>
            <a:ext cx="164592" cy="14630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73D37"/>
                </a:solidFill>
              </a:rPr>
              <a:t>4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9829800" y="3895344"/>
            <a:ext cx="1828800" cy="23774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40" b="1" dirty="0">
                <a:solidFill>
                  <a:srgbClr val="FFFFFF"/>
                </a:solidFill>
              </a:rPr>
              <a:t>Attach a clear proposal or scope</a:t>
            </a:r>
            <a:endParaRPr lang="en-US" sz="1340" dirty="0"/>
          </a:p>
        </p:txBody>
      </p:sp>
      <p:sp>
        <p:nvSpPr>
          <p:cNvPr id="18" name="Text 16"/>
          <p:cNvSpPr/>
          <p:nvPr/>
        </p:nvSpPr>
        <p:spPr>
          <a:xfrm>
            <a:off x="768096" y="5897880"/>
            <a:ext cx="50292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AF4EA"/>
                </a:solidFill>
              </a:rPr>
              <a:t>Creative Linkage | Building the brands together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DDE8DE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DDE8DE"/>
                </a:solidFill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SOURCE MATERIAL INVENTORY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Every portfolio claim is anchored to a reviewed source batch.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" y="1536192"/>
          <a:ext cx="10744200" cy="4434837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6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Source file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Major content detected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</a:rPr>
                        <a:t>Status</a:t>
                      </a:r>
                      <a:endParaRPr lang="en-US" sz="8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Portfolio Headers &amp; Content.docx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DOCX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Profile, services, mission, vision, positioning, counters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Parsed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Task Feb to Apr-26.zip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PPTX in ZIP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280-slide activation, sponsorship, POSM, retail, label/process proof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Parsed / selected slides rendered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WhatsApp Image ZIP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14 JPEGs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Visual proof images from uploaded batch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Extracted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Abdullah Design Portfolio.pdf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PDF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18-page graphic design portfolio by Umair Mughal (2023–24)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Parsed / selected pages rendered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loreal.zip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42 files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L’Oréal, Nestlé, P&amp;G, PepsiCo, Unilever writing packages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Inventoried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australia work.zip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128 files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Academic writing, BRM, Foodpanda data, SPSS/SmartPLS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Inventoried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cloud management assignment.zip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84 files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Cloud, cyber, leadership, finance, strategy/sustainability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Inventoried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coca cola.zip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Corrupt / partial ZIP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Recovered Coca-Cola DOCX and PPTX; one DOCX could not be opened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Partially recovered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old.zip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7,638 files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Legacy archive: CVs, digital marketing, cloud, health care, packet tracer, lab reports, Python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Inventory-level review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31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final evidence batch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390 files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Research, data science artefacts, SPSS/SPV, SmartPLS, dissertation materials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dirty="0">
                          <a:solidFill>
                            <a:srgbClr val="1F2A2A"/>
                          </a:solidFill>
                        </a:rPr>
                        <a:t>Inventory-level review</a:t>
                      </a:r>
                      <a:endParaRPr lang="en-US" sz="75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3D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6080760"/>
            <a:ext cx="10881360" cy="0"/>
          </a:xfrm>
          <a:prstGeom prst="line">
            <a:avLst/>
          </a:prstGeom>
          <a:noFill/>
          <a:ln w="19050">
            <a:solidFill>
              <a:srgbClr val="E67823">
                <a:alpha val="8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94944" y="585216"/>
            <a:ext cx="7680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FFB268"/>
                </a:solidFill>
              </a:rPr>
              <a:t>UNIVERSAL SERVICE PORTFOLIO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" y="914400"/>
            <a:ext cx="8869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</a:rPr>
              <a:t>One portfolio, nine service lines.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13232" y="175564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30" dirty="0">
                <a:solidFill>
                  <a:srgbClr val="EAF4EA"/>
                </a:solidFill>
              </a:rPr>
              <a:t>Designed for brand teams, startups, SMEs, retail operators, academic researchers and technical teams.</a:t>
            </a:r>
            <a:endParaRPr lang="en-US" sz="1630" dirty="0"/>
          </a:p>
        </p:txBody>
      </p:sp>
      <p:sp>
        <p:nvSpPr>
          <p:cNvPr id="6" name="Shape 4"/>
          <p:cNvSpPr/>
          <p:nvPr/>
        </p:nvSpPr>
        <p:spPr>
          <a:xfrm>
            <a:off x="749808" y="2916936"/>
            <a:ext cx="384048" cy="0"/>
          </a:xfrm>
          <a:prstGeom prst="line">
            <a:avLst/>
          </a:prstGeom>
          <a:noFill/>
          <a:ln w="22860">
            <a:solidFill>
              <a:srgbClr val="FFB26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52728" y="2761488"/>
            <a:ext cx="28346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</a:rPr>
              <a:t>Brand activations</a:t>
            </a:r>
            <a:endParaRPr lang="en-US" sz="1320" dirty="0"/>
          </a:p>
        </p:txBody>
      </p:sp>
      <p:sp>
        <p:nvSpPr>
          <p:cNvPr id="8" name="Shape 6"/>
          <p:cNvSpPr/>
          <p:nvPr/>
        </p:nvSpPr>
        <p:spPr>
          <a:xfrm>
            <a:off x="4453128" y="2916936"/>
            <a:ext cx="384048" cy="0"/>
          </a:xfrm>
          <a:prstGeom prst="line">
            <a:avLst/>
          </a:prstGeom>
          <a:noFill/>
          <a:ln w="22860">
            <a:solidFill>
              <a:srgbClr val="FFB26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56048" y="2761488"/>
            <a:ext cx="28346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</a:rPr>
              <a:t>Events &amp; exhibitions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8156448" y="2916936"/>
            <a:ext cx="384048" cy="0"/>
          </a:xfrm>
          <a:prstGeom prst="line">
            <a:avLst/>
          </a:prstGeom>
          <a:noFill/>
          <a:ln w="22860">
            <a:solidFill>
              <a:srgbClr val="FFB26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59368" y="2761488"/>
            <a:ext cx="28346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</a:rPr>
              <a:t>Retail branding &amp; POSM</a:t>
            </a:r>
            <a:endParaRPr lang="en-US" sz="1320" dirty="0"/>
          </a:p>
        </p:txBody>
      </p:sp>
      <p:sp>
        <p:nvSpPr>
          <p:cNvPr id="12" name="Shape 10"/>
          <p:cNvSpPr/>
          <p:nvPr/>
        </p:nvSpPr>
        <p:spPr>
          <a:xfrm>
            <a:off x="749808" y="3758184"/>
            <a:ext cx="384048" cy="0"/>
          </a:xfrm>
          <a:prstGeom prst="line">
            <a:avLst/>
          </a:prstGeom>
          <a:noFill/>
          <a:ln w="22860">
            <a:solidFill>
              <a:srgbClr val="FFB26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52728" y="3602736"/>
            <a:ext cx="28346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</a:rPr>
              <a:t>Packaging &amp; label support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4453128" y="3758184"/>
            <a:ext cx="384048" cy="0"/>
          </a:xfrm>
          <a:prstGeom prst="line">
            <a:avLst/>
          </a:prstGeom>
          <a:noFill/>
          <a:ln w="22860">
            <a:solidFill>
              <a:srgbClr val="FFB26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56048" y="3602736"/>
            <a:ext cx="28346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</a:rPr>
              <a:t>Branding &amp; graphic design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8156448" y="3758184"/>
            <a:ext cx="384048" cy="0"/>
          </a:xfrm>
          <a:prstGeom prst="line">
            <a:avLst/>
          </a:prstGeom>
          <a:noFill/>
          <a:ln w="22860">
            <a:solidFill>
              <a:srgbClr val="FFB26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59368" y="3602736"/>
            <a:ext cx="28346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</a:rPr>
              <a:t>Social media &amp; digital design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749808" y="4599432"/>
            <a:ext cx="384048" cy="0"/>
          </a:xfrm>
          <a:prstGeom prst="line">
            <a:avLst/>
          </a:prstGeom>
          <a:noFill/>
          <a:ln w="22860">
            <a:solidFill>
              <a:srgbClr val="FFB26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52728" y="4443984"/>
            <a:ext cx="28346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</a:rPr>
              <a:t>Copywriting &amp; business writing</a:t>
            </a:r>
            <a:endParaRPr lang="en-US" sz="1320" dirty="0"/>
          </a:p>
        </p:txBody>
      </p:sp>
      <p:sp>
        <p:nvSpPr>
          <p:cNvPr id="20" name="Shape 18"/>
          <p:cNvSpPr/>
          <p:nvPr/>
        </p:nvSpPr>
        <p:spPr>
          <a:xfrm>
            <a:off x="4453128" y="4599432"/>
            <a:ext cx="384048" cy="0"/>
          </a:xfrm>
          <a:prstGeom prst="line">
            <a:avLst/>
          </a:prstGeom>
          <a:noFill/>
          <a:ln w="22860">
            <a:solidFill>
              <a:srgbClr val="FFB26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56048" y="4443984"/>
            <a:ext cx="28346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</a:rPr>
              <a:t>Thesis / research support</a:t>
            </a:r>
            <a:endParaRPr lang="en-US" sz="1320" dirty="0"/>
          </a:p>
        </p:txBody>
      </p:sp>
      <p:sp>
        <p:nvSpPr>
          <p:cNvPr id="22" name="Shape 20"/>
          <p:cNvSpPr/>
          <p:nvPr/>
        </p:nvSpPr>
        <p:spPr>
          <a:xfrm>
            <a:off x="8156448" y="4599432"/>
            <a:ext cx="384048" cy="0"/>
          </a:xfrm>
          <a:prstGeom prst="line">
            <a:avLst/>
          </a:prstGeom>
          <a:noFill/>
          <a:ln w="22860">
            <a:solidFill>
              <a:srgbClr val="FFB26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59368" y="4443984"/>
            <a:ext cx="2834640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20" b="1" dirty="0">
                <a:solidFill>
                  <a:srgbClr val="FFFFFF"/>
                </a:solidFill>
              </a:rPr>
              <a:t>Technical report writing</a:t>
            </a:r>
            <a:endParaRPr lang="en-US" sz="1320" dirty="0"/>
          </a:p>
        </p:txBody>
      </p:sp>
      <p:sp>
        <p:nvSpPr>
          <p:cNvPr id="24" name="Text 22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DDE8DE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DDE8DE"/>
                </a:solidFill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WHAT CREATIVE LINKAGE CAN OFFER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The offer is broad, but each service has proof-backed examples.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481328"/>
          <a:ext cx="10789920" cy="4800600"/>
        </p:xfrm>
        <a:graphic>
          <a:graphicData uri="http://schemas.openxmlformats.org/drawingml/2006/table">
            <a:tbl>
              <a:tblPr/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94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b="1" dirty="0">
                          <a:solidFill>
                            <a:srgbClr val="FFFFFF"/>
                          </a:solidFill>
                        </a:rPr>
                        <a:t>Service portfolio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b="1" dirty="0">
                          <a:solidFill>
                            <a:srgbClr val="FFFFFF"/>
                          </a:solidFill>
                        </a:rPr>
                        <a:t>What can be offered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10" b="1" dirty="0">
                          <a:solidFill>
                            <a:srgbClr val="FFFFFF"/>
                          </a:solidFill>
                        </a:rPr>
                        <a:t>Proof-backed examples</a:t>
                      </a:r>
                      <a:endParaRPr lang="en-US" sz="81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Brand activations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Float activations, roadshows, sampling/free trials, rural outreach, category consultant and merchandiser programs.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Zeera Cola bakery activation, Ramzan Bazar 2025, Sindh Mela, Pakistan Navy and Sunwai sponsorships.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Events &amp; exhibitions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Planning, space branding, sponsorship materials, booth collateral, product presence and field execution.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Pakistan Navy Hockey Tournament, Gulf Expo collateral, BNU Nothing Fest, Sindh Mela.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Retail branding &amp; POSM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Shop visibility, gondolas, BIB machines/boxes, signage, stickers, catalogues, coasters, bags, key chains.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BIB machine/box branding, Gourmet glasses, Gulf Expo key chains, beverage catalogue, POSM banners.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Creative packaging &amp; label support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Label workings, comparative label reviews, barcode/GS1 evidence, PSQCA/PFA placement/process support.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GS1 Pakistan barcodes, label revisions, ingredients/facts verification, product/bottle updates.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Branding &amp; graphic design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Logo systems, palettes, typography, mockups, identity boards, campaign posters.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Pakeans, Khooji, Koyal, Wrappies, WWF-style, Alkhidmat, UCAD posters.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Social media &amp; digital design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Static post design, campaign creatives, lead generation content, support service visuals, food promos.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40" dirty="0">
                          <a:solidFill>
                            <a:srgbClr val="1F2A2A"/>
                          </a:solidFill>
                        </a:rPr>
                        <a:t>Pelican Tech social media, Spice of Life restaurant creatives.</a:t>
                      </a:r>
                      <a:endParaRPr lang="en-US" sz="74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4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WRITING, RESEARCH AND TECHNICAL CAPABILITY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A supporting service layer for documents, analysis and technical reporting.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737360"/>
          <a:ext cx="10332720" cy="3474720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49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Service portfolio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What can be offered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Proof-backed examples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Copywriting &amp; business writing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Company profiles, service copy, business case reports, operations, global strategy, ethics, finance and leadership assignments.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Creative Linkage website copy; L’Oréal, Nestlé, P&amp;G, PepsiCo, Unilever, Coca-Cola business writing packages.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Thesis / research support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Questionnaire design, SPSS/SmartPLS files, coded sheets, dissertation/research documents and analysis support.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Foodpanda BRM research, questionnaire/consent templates, SPSS/SPV/SmartPLS evidence.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Technical report writing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Cybersecurity, cloud management, finance, data artefacts, packet tracer, lab reports and technical summaries.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Cloud management, cybersecurity compliance, Bitcoin anomaly detection, phishing email artefact, lab reports.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Web / automation / project documentation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Project documentation, technical summaries, code artefact guides, system notes and documentation packs.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1F2A2A"/>
                          </a:solidFill>
                        </a:rPr>
                        <a:t>CIS017-3 artefact user guide, technical summary, Python/IPYNB/code outputs, legacy Python archive.</a:t>
                      </a:r>
                      <a:endParaRPr lang="en-US" sz="90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822960" y="5623560"/>
            <a:ext cx="941832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73D37"/>
                </a:solidFill>
              </a:rPr>
              <a:t>Presentation rule: raw academic, personal and technical files should be summarized, anonymized and sanitized before external sharing.</a:t>
            </a:r>
            <a:endParaRPr lang="en-US" sz="1350" dirty="0"/>
          </a:p>
        </p:txBody>
      </p:sp>
      <p:sp>
        <p:nvSpPr>
          <p:cNvPr id="6" name="Text 5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3D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6080760"/>
            <a:ext cx="10881360" cy="0"/>
          </a:xfrm>
          <a:prstGeom prst="line">
            <a:avLst/>
          </a:prstGeom>
          <a:noFill/>
          <a:ln w="19050">
            <a:solidFill>
              <a:srgbClr val="E67823">
                <a:alpha val="8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94944" y="585216"/>
            <a:ext cx="7680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FFB268"/>
                </a:solidFill>
              </a:rPr>
              <a:t>FLAGSHIP ACTIVATION PROOF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94944" y="914400"/>
            <a:ext cx="8869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</a:rPr>
              <a:t>Visibility that reaches the street, the store and the event floor.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31520" y="2331720"/>
            <a:ext cx="2926080" cy="2212848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10160">
            <a:solidFill>
              <a:srgbClr val="D8CBB8"/>
            </a:solidFill>
            <a:prstDash val="solid"/>
          </a:ln>
        </p:spPr>
      </p:sp>
      <p:pic>
        <p:nvPicPr>
          <p:cNvPr id="6" name="Image 0" descr="/mnt/data/master_docx_unzip/word/media/image1.jpg"/>
          <p:cNvPicPr>
            <a:picLocks noChangeAspect="1"/>
          </p:cNvPicPr>
          <p:nvPr/>
        </p:nvPicPr>
        <p:blipFill>
          <a:blip r:embed="rId3"/>
          <a:srcRect l="6592" r="6592"/>
          <a:stretch/>
        </p:blipFill>
        <p:spPr>
          <a:xfrm>
            <a:off x="768096" y="2368296"/>
            <a:ext cx="2852928" cy="18470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86384" y="4325112"/>
            <a:ext cx="2816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Zeera Cola branded buses</a:t>
            </a:r>
            <a:endParaRPr lang="en-US" sz="780" dirty="0"/>
          </a:p>
        </p:txBody>
      </p:sp>
      <p:sp>
        <p:nvSpPr>
          <p:cNvPr id="8" name="Shape 5"/>
          <p:cNvSpPr/>
          <p:nvPr/>
        </p:nvSpPr>
        <p:spPr>
          <a:xfrm>
            <a:off x="3913632" y="2331720"/>
            <a:ext cx="2377440" cy="2212848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10160">
            <a:solidFill>
              <a:srgbClr val="D8CBB8"/>
            </a:solidFill>
            <a:prstDash val="solid"/>
          </a:ln>
        </p:spPr>
      </p:sp>
      <p:pic>
        <p:nvPicPr>
          <p:cNvPr id="9" name="Image 1" descr="/mnt/data/master_docx_unzip/word/media/image13.jpg"/>
          <p:cNvPicPr>
            <a:picLocks noChangeAspect="1"/>
          </p:cNvPicPr>
          <p:nvPr/>
        </p:nvPicPr>
        <p:blipFill>
          <a:blip r:embed="rId4"/>
          <a:srcRect l="14939" r="14939"/>
          <a:stretch/>
        </p:blipFill>
        <p:spPr>
          <a:xfrm>
            <a:off x="3950208" y="2368296"/>
            <a:ext cx="2304288" cy="184708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968496" y="4325112"/>
            <a:ext cx="22677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Ramzan Bazar Activation 2025</a:t>
            </a:r>
            <a:endParaRPr lang="en-US" sz="780" dirty="0"/>
          </a:p>
        </p:txBody>
      </p:sp>
      <p:sp>
        <p:nvSpPr>
          <p:cNvPr id="11" name="Shape 7"/>
          <p:cNvSpPr/>
          <p:nvPr/>
        </p:nvSpPr>
        <p:spPr>
          <a:xfrm>
            <a:off x="6528816" y="2331720"/>
            <a:ext cx="2377440" cy="2212848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10160">
            <a:solidFill>
              <a:srgbClr val="D8CBB8"/>
            </a:solidFill>
            <a:prstDash val="solid"/>
          </a:ln>
        </p:spPr>
      </p:sp>
      <p:pic>
        <p:nvPicPr>
          <p:cNvPr id="12" name="Image 2" descr="/mnt/data/master_docx_unzip/word/media/image11.jpg"/>
          <p:cNvPicPr>
            <a:picLocks noChangeAspect="1"/>
          </p:cNvPicPr>
          <p:nvPr/>
        </p:nvPicPr>
        <p:blipFill>
          <a:blip r:embed="rId5"/>
          <a:srcRect l="14939" r="14939"/>
          <a:stretch/>
        </p:blipFill>
        <p:spPr>
          <a:xfrm>
            <a:off x="6565392" y="2368296"/>
            <a:ext cx="2304288" cy="18470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583680" y="4325112"/>
            <a:ext cx="22677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Sindh Mela execution</a:t>
            </a:r>
            <a:endParaRPr lang="en-US" sz="780" dirty="0"/>
          </a:p>
        </p:txBody>
      </p:sp>
      <p:sp>
        <p:nvSpPr>
          <p:cNvPr id="14" name="Shape 9"/>
          <p:cNvSpPr/>
          <p:nvPr/>
        </p:nvSpPr>
        <p:spPr>
          <a:xfrm>
            <a:off x="9144000" y="2331720"/>
            <a:ext cx="2377440" cy="2212848"/>
          </a:xfrm>
          <a:prstGeom prst="roundRect">
            <a:avLst>
              <a:gd name="adj" fmla="val 3719"/>
            </a:avLst>
          </a:prstGeom>
          <a:solidFill>
            <a:srgbClr val="FFFFFF"/>
          </a:solidFill>
          <a:ln w="10160">
            <a:solidFill>
              <a:srgbClr val="D8CBB8"/>
            </a:solidFill>
            <a:prstDash val="solid"/>
          </a:ln>
        </p:spPr>
      </p:sp>
      <p:pic>
        <p:nvPicPr>
          <p:cNvPr id="15" name="Image 3" descr="/mnt/data/master_docx_unzip/word/media/image4.jpg"/>
          <p:cNvPicPr>
            <a:picLocks noChangeAspect="1"/>
          </p:cNvPicPr>
          <p:nvPr/>
        </p:nvPicPr>
        <p:blipFill>
          <a:blip r:embed="rId6"/>
          <a:srcRect l="14939" r="14939"/>
          <a:stretch/>
        </p:blipFill>
        <p:spPr>
          <a:xfrm>
            <a:off x="9180576" y="2368296"/>
            <a:ext cx="2304288" cy="184708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198864" y="4325112"/>
            <a:ext cx="22677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Pakistan Navy sponsorship</a:t>
            </a:r>
            <a:endParaRPr lang="en-US" sz="780" dirty="0"/>
          </a:p>
        </p:txBody>
      </p:sp>
      <p:sp>
        <p:nvSpPr>
          <p:cNvPr id="17" name="Text 11"/>
          <p:cNvSpPr/>
          <p:nvPr/>
        </p:nvSpPr>
        <p:spPr>
          <a:xfrm>
            <a:off x="786384" y="5166360"/>
            <a:ext cx="9875520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420" b="1" dirty="0">
                <a:solidFill>
                  <a:srgbClr val="EAF4EA"/>
                </a:solidFill>
              </a:rPr>
              <a:t>Use these as the visual backbone of the marketing agency portfolio, subject to brand permission.</a:t>
            </a:r>
            <a:endParaRPr lang="en-US" sz="1420" dirty="0"/>
          </a:p>
        </p:txBody>
      </p:sp>
      <p:sp>
        <p:nvSpPr>
          <p:cNvPr id="18" name="Text 12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DDE8DE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19" name="Text 13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DDE8DE"/>
                </a:solidFill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73D37"/>
          </a:solidFill>
          <a:ln w="12700">
            <a:solidFill>
              <a:srgbClr val="073D37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46304" y="0"/>
            <a:ext cx="50292" cy="6858000"/>
          </a:xfrm>
          <a:prstGeom prst="rect">
            <a:avLst/>
          </a:prstGeom>
          <a:solidFill>
            <a:srgbClr val="E67823"/>
          </a:solidFill>
          <a:ln w="12700">
            <a:solidFill>
              <a:srgbClr val="E6782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420624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E67823"/>
                </a:solidFill>
              </a:rPr>
              <a:t>CASE STUDY: ZEERA COLA / GOURMET ACTIVATION &amp; VISIBILITY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658368" y="749808"/>
            <a:ext cx="9509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73D37"/>
                </a:solidFill>
              </a:rPr>
              <a:t>A flagship example of brand activation, OOH and retail execution.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13232" y="1664208"/>
            <a:ext cx="3291840" cy="2258568"/>
          </a:xfrm>
          <a:prstGeom prst="roundRect">
            <a:avLst>
              <a:gd name="adj" fmla="val 3644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7" name="Image 0" descr="/mnt/data/master_docx_unzip/word/media/image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" y="1762028"/>
            <a:ext cx="3182112" cy="178860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68096" y="3703320"/>
            <a:ext cx="31821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Bakery activation plan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4224528" y="1664208"/>
            <a:ext cx="3182112" cy="2258568"/>
          </a:xfrm>
          <a:prstGeom prst="roundRect">
            <a:avLst>
              <a:gd name="adj" fmla="val 3644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0" name="Image 1" descr="/mnt/data/master_docx_unzip/word/media/image1.jpg"/>
          <p:cNvPicPr>
            <a:picLocks noChangeAspect="1"/>
          </p:cNvPicPr>
          <p:nvPr/>
        </p:nvPicPr>
        <p:blipFill>
          <a:blip r:embed="rId4"/>
          <a:srcRect l="3839" r="3839"/>
          <a:stretch/>
        </p:blipFill>
        <p:spPr>
          <a:xfrm>
            <a:off x="4261104" y="1700784"/>
            <a:ext cx="3108960" cy="189280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279392" y="3703320"/>
            <a:ext cx="30723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Branded buses</a:t>
            </a:r>
            <a:endParaRPr lang="en-US" sz="780" dirty="0"/>
          </a:p>
        </p:txBody>
      </p:sp>
      <p:sp>
        <p:nvSpPr>
          <p:cNvPr id="12" name="Shape 8"/>
          <p:cNvSpPr/>
          <p:nvPr/>
        </p:nvSpPr>
        <p:spPr>
          <a:xfrm>
            <a:off x="7616952" y="1664208"/>
            <a:ext cx="2926080" cy="2258568"/>
          </a:xfrm>
          <a:prstGeom prst="roundRect">
            <a:avLst>
              <a:gd name="adj" fmla="val 3644"/>
            </a:avLst>
          </a:prstGeom>
          <a:solidFill>
            <a:srgbClr val="FFFCF4"/>
          </a:solidFill>
          <a:ln w="10160">
            <a:solidFill>
              <a:srgbClr val="D8CBB8">
                <a:alpha val="80000"/>
              </a:srgbClr>
            </a:solidFill>
            <a:prstDash val="solid"/>
          </a:ln>
        </p:spPr>
      </p:sp>
      <p:pic>
        <p:nvPicPr>
          <p:cNvPr id="13" name="Image 2" descr="/mnt/data/master_docx_unzip/word/media/image13.jpg"/>
          <p:cNvPicPr>
            <a:picLocks noChangeAspect="1"/>
          </p:cNvPicPr>
          <p:nvPr/>
        </p:nvPicPr>
        <p:blipFill>
          <a:blip r:embed="rId5"/>
          <a:srcRect l="7640" r="7640"/>
          <a:stretch/>
        </p:blipFill>
        <p:spPr>
          <a:xfrm>
            <a:off x="7653528" y="1700784"/>
            <a:ext cx="2852928" cy="18928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671816" y="3703320"/>
            <a:ext cx="2816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dirty="0">
                <a:solidFill>
                  <a:srgbClr val="66716F"/>
                </a:solidFill>
              </a:rPr>
              <a:t>Seasonal booth execution</a:t>
            </a:r>
            <a:endParaRPr lang="en-US" sz="78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86384" y="4315968"/>
          <a:ext cx="9738360" cy="157277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0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55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60" b="1" dirty="0">
                          <a:solidFill>
                            <a:srgbClr val="FFFFFF"/>
                          </a:solidFill>
                        </a:rPr>
                        <a:t>Field</a:t>
                      </a:r>
                      <a:endParaRPr lang="en-US" sz="86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60" b="1" dirty="0">
                          <a:solidFill>
                            <a:srgbClr val="FFFFFF"/>
                          </a:solidFill>
                        </a:rPr>
                        <a:t>Details</a:t>
                      </a:r>
                      <a:endParaRPr lang="en-US" sz="86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D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55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30" dirty="0">
                          <a:solidFill>
                            <a:srgbClr val="1F2A2A"/>
                          </a:solidFill>
                        </a:rPr>
                        <a:t>Service category</a:t>
                      </a:r>
                      <a:endParaRPr lang="en-US" sz="83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30" dirty="0">
                          <a:solidFill>
                            <a:srgbClr val="1F2A2A"/>
                          </a:solidFill>
                        </a:rPr>
                        <a:t>Brand activation, OOH, retail execution</a:t>
                      </a:r>
                      <a:endParaRPr lang="en-US" sz="83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55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30" dirty="0">
                          <a:solidFill>
                            <a:srgbClr val="1F2A2A"/>
                          </a:solidFill>
                        </a:rPr>
                        <a:t>Work completed</a:t>
                      </a:r>
                      <a:endParaRPr lang="en-US" sz="83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30" dirty="0">
                          <a:solidFill>
                            <a:srgbClr val="1F2A2A"/>
                          </a:solidFill>
                        </a:rPr>
                        <a:t>Branded buses, bakery activation planning, Ramzan Bazar setup, shirts/caps and POSM material.</a:t>
                      </a:r>
                      <a:endParaRPr lang="en-US" sz="83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55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30" dirty="0">
                          <a:solidFill>
                            <a:srgbClr val="1F2A2A"/>
                          </a:solidFill>
                        </a:rPr>
                        <a:t>Proof available</a:t>
                      </a:r>
                      <a:endParaRPr lang="en-US" sz="83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30" dirty="0">
                          <a:solidFill>
                            <a:srgbClr val="1F2A2A"/>
                          </a:solidFill>
                        </a:rPr>
                        <a:t>Multiple visual proofs in the Task Feb to Apr-26 deck.</a:t>
                      </a:r>
                      <a:endParaRPr lang="en-US" sz="83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55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30" dirty="0">
                          <a:solidFill>
                            <a:srgbClr val="1F2A2A"/>
                          </a:solidFill>
                        </a:rPr>
                        <a:t>Portfolio positioning</a:t>
                      </a:r>
                      <a:endParaRPr lang="en-US" sz="83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830" dirty="0">
                          <a:solidFill>
                            <a:srgbClr val="1F2A2A"/>
                          </a:solidFill>
                        </a:rPr>
                        <a:t>Position as a flagship activation and retail visibility case.</a:t>
                      </a:r>
                      <a:endParaRPr lang="en-US" sz="830" dirty="0"/>
                    </a:p>
                  </a:txBody>
                  <a:tcPr marL="36576" marR="36576" marT="36576" marB="36576">
                    <a:lnL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8CB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 10"/>
          <p:cNvSpPr/>
          <p:nvPr/>
        </p:nvSpPr>
        <p:spPr>
          <a:xfrm>
            <a:off x="566928" y="649224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6716F"/>
                </a:solidFill>
              </a:rPr>
              <a:t>Creative Linkage | Professional Portfolio</a:t>
            </a:r>
            <a:endParaRPr lang="en-US" sz="750" dirty="0"/>
          </a:p>
        </p:txBody>
      </p:sp>
      <p:sp>
        <p:nvSpPr>
          <p:cNvPr id="17" name="Text 11"/>
          <p:cNvSpPr/>
          <p:nvPr/>
        </p:nvSpPr>
        <p:spPr>
          <a:xfrm>
            <a:off x="11356848" y="6473952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6716F"/>
                </a:solidFill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3991</Words>
  <Application>Microsoft Office PowerPoint</Application>
  <PresentationFormat>Widescreen</PresentationFormat>
  <Paragraphs>742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Creative Linkage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Creative Linkage Professional Portfolio</dc:title>
  <dc:subject>Professional portfolio presentation built from master evidence file</dc:subject>
  <dc:creator>Creative Linkage</dc:creator>
  <cp:lastModifiedBy>Madieh</cp:lastModifiedBy>
  <cp:revision>1</cp:revision>
  <dcterms:created xsi:type="dcterms:W3CDTF">2026-06-20T23:23:39Z</dcterms:created>
  <dcterms:modified xsi:type="dcterms:W3CDTF">2026-06-20T23:34:18Z</dcterms:modified>
</cp:coreProperties>
</file>